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8" r:id="rId1"/>
    <p:sldMasterId id="2147483931" r:id="rId2"/>
  </p:sldMasterIdLst>
  <p:notesMasterIdLst>
    <p:notesMasterId r:id="rId27"/>
  </p:notesMasterIdLst>
  <p:handoutMasterIdLst>
    <p:handoutMasterId r:id="rId28"/>
  </p:handoutMasterIdLst>
  <p:sldIdLst>
    <p:sldId id="256" r:id="rId3"/>
    <p:sldId id="268" r:id="rId4"/>
    <p:sldId id="269" r:id="rId5"/>
    <p:sldId id="270" r:id="rId6"/>
    <p:sldId id="271" r:id="rId7"/>
    <p:sldId id="272" r:id="rId8"/>
    <p:sldId id="287" r:id="rId9"/>
    <p:sldId id="286" r:id="rId10"/>
    <p:sldId id="285" r:id="rId11"/>
    <p:sldId id="288" r:id="rId12"/>
    <p:sldId id="289" r:id="rId13"/>
    <p:sldId id="388" r:id="rId14"/>
    <p:sldId id="284" r:id="rId15"/>
    <p:sldId id="283" r:id="rId16"/>
    <p:sldId id="266" r:id="rId17"/>
    <p:sldId id="296" r:id="rId18"/>
    <p:sldId id="258" r:id="rId19"/>
    <p:sldId id="262" r:id="rId20"/>
    <p:sldId id="263" r:id="rId21"/>
    <p:sldId id="259" r:id="rId22"/>
    <p:sldId id="260" r:id="rId23"/>
    <p:sldId id="264" r:id="rId24"/>
    <p:sldId id="261" r:id="rId25"/>
    <p:sldId id="265" r:id="rId26"/>
  </p:sldIdLst>
  <p:sldSz cx="9144000" cy="6858000" type="screen4x3"/>
  <p:notesSz cx="7086600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17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342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512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683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5854" algn="l" defTabSz="914342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024" algn="l" defTabSz="914342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196" algn="l" defTabSz="914342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366" algn="l" defTabSz="914342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CC"/>
    <a:srgbClr val="FF0000"/>
    <a:srgbClr val="DCDC00"/>
    <a:srgbClr val="FFAAAA"/>
    <a:srgbClr val="00FF00"/>
    <a:srgbClr val="4D4D4D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4" autoAdjust="0"/>
    <p:restoredTop sz="94671" autoAdjust="0"/>
  </p:normalViewPr>
  <p:slideViewPr>
    <p:cSldViewPr snapToGrid="0">
      <p:cViewPr varScale="1">
        <p:scale>
          <a:sx n="70" d="100"/>
          <a:sy n="70" d="100"/>
        </p:scale>
        <p:origin x="-1386" y="-90"/>
      </p:cViewPr>
      <p:guideLst>
        <p:guide orient="horz" pos="2208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18" y="-78"/>
      </p:cViewPr>
      <p:guideLst>
        <p:guide orient="horz" pos="3220"/>
        <p:guide pos="223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7374F7-C6E9-4569-AFA6-32AA8E4D7B6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4E0AE7-836A-41E8-9C61-17CA3FB7723D}">
      <dgm:prSet/>
      <dgm:spPr/>
      <dgm:t>
        <a:bodyPr/>
        <a:lstStyle/>
        <a:p>
          <a:pPr rtl="0"/>
          <a:r>
            <a:rPr lang="ru-RU" dirty="0" smtClean="0"/>
            <a:t>Управление проектами</a:t>
          </a:r>
          <a:endParaRPr lang="ru-RU" dirty="0"/>
        </a:p>
      </dgm:t>
    </dgm:pt>
    <dgm:pt modelId="{7B32D536-A5AE-42F5-AC71-AFE5F4C3D17F}" type="parTrans" cxnId="{9C7D1E06-A343-40AB-BBA6-989E5530212A}">
      <dgm:prSet/>
      <dgm:spPr/>
      <dgm:t>
        <a:bodyPr/>
        <a:lstStyle/>
        <a:p>
          <a:endParaRPr lang="ru-RU"/>
        </a:p>
      </dgm:t>
    </dgm:pt>
    <dgm:pt modelId="{09BA3717-4F12-4E38-A762-29DD8321EF60}" type="sibTrans" cxnId="{9C7D1E06-A343-40AB-BBA6-989E5530212A}">
      <dgm:prSet/>
      <dgm:spPr/>
      <dgm:t>
        <a:bodyPr/>
        <a:lstStyle/>
        <a:p>
          <a:endParaRPr lang="ru-RU"/>
        </a:p>
      </dgm:t>
    </dgm:pt>
    <dgm:pt modelId="{6EA84820-E6E6-47EB-897B-ED3024F19C63}">
      <dgm:prSet/>
      <dgm:spPr/>
      <dgm:t>
        <a:bodyPr/>
        <a:lstStyle/>
        <a:p>
          <a:pPr rtl="0"/>
          <a:r>
            <a:rPr lang="ru-RU" dirty="0" smtClean="0"/>
            <a:t>Управление реновацией основных средств производства</a:t>
          </a:r>
          <a:endParaRPr lang="ru-RU" dirty="0"/>
        </a:p>
      </dgm:t>
    </dgm:pt>
    <dgm:pt modelId="{50F311AB-69EE-41BB-A226-6CC7CEC62DD3}" type="parTrans" cxnId="{DA756A95-5776-47A5-AB58-B6C093BBB7A8}">
      <dgm:prSet/>
      <dgm:spPr/>
      <dgm:t>
        <a:bodyPr/>
        <a:lstStyle/>
        <a:p>
          <a:endParaRPr lang="ru-RU"/>
        </a:p>
      </dgm:t>
    </dgm:pt>
    <dgm:pt modelId="{E275BE16-C28D-4520-A013-6811926868A4}" type="sibTrans" cxnId="{DA756A95-5776-47A5-AB58-B6C093BBB7A8}">
      <dgm:prSet/>
      <dgm:spPr/>
      <dgm:t>
        <a:bodyPr/>
        <a:lstStyle/>
        <a:p>
          <a:endParaRPr lang="ru-RU"/>
        </a:p>
      </dgm:t>
    </dgm:pt>
    <dgm:pt modelId="{E9AF4C3D-4EB9-4B43-9CA4-EF6C6EF934D3}">
      <dgm:prSet/>
      <dgm:spPr/>
      <dgm:t>
        <a:bodyPr/>
        <a:lstStyle/>
        <a:p>
          <a:pPr rtl="0"/>
          <a:r>
            <a:rPr lang="ru-RU" dirty="0" smtClean="0"/>
            <a:t>Бизнес-планирование</a:t>
          </a:r>
          <a:endParaRPr lang="ru-RU" dirty="0"/>
        </a:p>
      </dgm:t>
    </dgm:pt>
    <dgm:pt modelId="{D6A78075-34D0-4E47-BA27-0D1914B2F9D0}" type="parTrans" cxnId="{DF400856-9343-4C7B-B6E8-8312C40313D1}">
      <dgm:prSet/>
      <dgm:spPr/>
      <dgm:t>
        <a:bodyPr/>
        <a:lstStyle/>
        <a:p>
          <a:endParaRPr lang="ru-RU"/>
        </a:p>
      </dgm:t>
    </dgm:pt>
    <dgm:pt modelId="{CF93742A-5170-4F98-B6EE-C39E2875CA1C}" type="sibTrans" cxnId="{DF400856-9343-4C7B-B6E8-8312C40313D1}">
      <dgm:prSet/>
      <dgm:spPr/>
      <dgm:t>
        <a:bodyPr/>
        <a:lstStyle/>
        <a:p>
          <a:endParaRPr lang="ru-RU"/>
        </a:p>
      </dgm:t>
    </dgm:pt>
    <dgm:pt modelId="{E969FF42-907E-4F76-B4C9-BFD69C069DB7}">
      <dgm:prSet/>
      <dgm:spPr/>
      <dgm:t>
        <a:bodyPr/>
        <a:lstStyle/>
        <a:p>
          <a:pPr rtl="0"/>
          <a:r>
            <a:rPr lang="ru-RU" dirty="0" smtClean="0"/>
            <a:t>Поиск оптимального маршрута</a:t>
          </a:r>
          <a:endParaRPr lang="ru-RU" dirty="0"/>
        </a:p>
      </dgm:t>
    </dgm:pt>
    <dgm:pt modelId="{5B6BD6D6-F866-45D7-BD29-58860FE57D66}" type="parTrans" cxnId="{D595C169-3A1A-4002-876F-AB8DA74385A8}">
      <dgm:prSet/>
      <dgm:spPr/>
      <dgm:t>
        <a:bodyPr/>
        <a:lstStyle/>
        <a:p>
          <a:endParaRPr lang="ru-RU"/>
        </a:p>
      </dgm:t>
    </dgm:pt>
    <dgm:pt modelId="{B21AA643-3A0B-453B-866C-6545CADB3274}" type="sibTrans" cxnId="{D595C169-3A1A-4002-876F-AB8DA74385A8}">
      <dgm:prSet/>
      <dgm:spPr/>
      <dgm:t>
        <a:bodyPr/>
        <a:lstStyle/>
        <a:p>
          <a:endParaRPr lang="ru-RU"/>
        </a:p>
      </dgm:t>
    </dgm:pt>
    <dgm:pt modelId="{837F930E-2560-4A24-B177-E06A279C7032}">
      <dgm:prSet/>
      <dgm:spPr/>
      <dgm:t>
        <a:bodyPr/>
        <a:lstStyle/>
        <a:p>
          <a:pPr rtl="0"/>
          <a:r>
            <a:rPr lang="ru-RU" dirty="0" smtClean="0"/>
            <a:t>Дуги -</a:t>
          </a:r>
          <a:r>
            <a:rPr lang="en-US" dirty="0" smtClean="0"/>
            <a:t> </a:t>
          </a:r>
          <a:r>
            <a:rPr lang="ru-RU" dirty="0" smtClean="0"/>
            <a:t>работы, которые должны быть выполнены</a:t>
          </a:r>
          <a:endParaRPr lang="ru-RU" dirty="0"/>
        </a:p>
      </dgm:t>
    </dgm:pt>
    <dgm:pt modelId="{2DF4B554-6868-4678-96DD-0D8682EB9BD2}" type="parTrans" cxnId="{5E45DBC1-E736-4EDC-9233-BE05E0F93EF5}">
      <dgm:prSet/>
      <dgm:spPr/>
      <dgm:t>
        <a:bodyPr/>
        <a:lstStyle/>
        <a:p>
          <a:endParaRPr lang="ru-RU"/>
        </a:p>
      </dgm:t>
    </dgm:pt>
    <dgm:pt modelId="{70C83987-0901-4F81-92AB-A83205CE4E50}" type="sibTrans" cxnId="{5E45DBC1-E736-4EDC-9233-BE05E0F93EF5}">
      <dgm:prSet/>
      <dgm:spPr/>
      <dgm:t>
        <a:bodyPr/>
        <a:lstStyle/>
        <a:p>
          <a:endParaRPr lang="ru-RU"/>
        </a:p>
      </dgm:t>
    </dgm:pt>
    <dgm:pt modelId="{DBB4A103-44AB-4CDB-A4E2-EB078D1E4433}">
      <dgm:prSet/>
      <dgm:spPr/>
      <dgm:t>
        <a:bodyPr/>
        <a:lstStyle/>
        <a:p>
          <a:pPr rtl="0"/>
          <a:r>
            <a:rPr lang="ru-RU" dirty="0" smtClean="0"/>
            <a:t>Самый длинный путь определяет минимальный срок выполнения проекта</a:t>
          </a:r>
          <a:endParaRPr lang="ru-RU" dirty="0"/>
        </a:p>
      </dgm:t>
    </dgm:pt>
    <dgm:pt modelId="{4B1AFD4D-76FE-4278-89B3-4289D6098A0A}" type="parTrans" cxnId="{E9022ABC-340B-4CC3-AE10-2A851E8364F3}">
      <dgm:prSet/>
      <dgm:spPr/>
      <dgm:t>
        <a:bodyPr/>
        <a:lstStyle/>
        <a:p>
          <a:endParaRPr lang="ru-RU"/>
        </a:p>
      </dgm:t>
    </dgm:pt>
    <dgm:pt modelId="{56D6D9B5-DA9F-4640-90BA-4B270BA7B048}" type="sibTrans" cxnId="{E9022ABC-340B-4CC3-AE10-2A851E8364F3}">
      <dgm:prSet/>
      <dgm:spPr/>
      <dgm:t>
        <a:bodyPr/>
        <a:lstStyle/>
        <a:p>
          <a:endParaRPr lang="ru-RU"/>
        </a:p>
      </dgm:t>
    </dgm:pt>
    <dgm:pt modelId="{0D006074-EA9B-4EB4-BE75-95EB98DBF16B}">
      <dgm:prSet/>
      <dgm:spPr/>
      <dgm:t>
        <a:bodyPr/>
        <a:lstStyle/>
        <a:p>
          <a:pPr rtl="0"/>
          <a:r>
            <a:rPr lang="ru-RU" dirty="0" smtClean="0"/>
            <a:t>Дуги соответствуют решениям:</a:t>
          </a:r>
          <a:endParaRPr lang="ru-RU" dirty="0"/>
        </a:p>
      </dgm:t>
    </dgm:pt>
    <dgm:pt modelId="{465B9479-F504-4979-88FF-10C4B405619D}" type="parTrans" cxnId="{79AF81BC-3590-464F-A8BB-DDCC692065FA}">
      <dgm:prSet/>
      <dgm:spPr/>
      <dgm:t>
        <a:bodyPr/>
        <a:lstStyle/>
        <a:p>
          <a:endParaRPr lang="ru-RU"/>
        </a:p>
      </dgm:t>
    </dgm:pt>
    <dgm:pt modelId="{C7699D41-1DE5-4A04-B346-1B639E49D864}" type="sibTrans" cxnId="{79AF81BC-3590-464F-A8BB-DDCC692065FA}">
      <dgm:prSet/>
      <dgm:spPr/>
      <dgm:t>
        <a:bodyPr/>
        <a:lstStyle/>
        <a:p>
          <a:endParaRPr lang="ru-RU"/>
        </a:p>
      </dgm:t>
    </dgm:pt>
    <dgm:pt modelId="{F1466AEE-B16A-4731-8B22-1F2F9B8A90D7}">
      <dgm:prSet/>
      <dgm:spPr/>
      <dgm:t>
        <a:bodyPr/>
        <a:lstStyle/>
        <a:p>
          <a:pPr rtl="0"/>
          <a:r>
            <a:rPr lang="ru-RU" dirty="0" smtClean="0"/>
            <a:t>Параметры – продолжительность работ</a:t>
          </a:r>
          <a:endParaRPr lang="ru-RU" dirty="0"/>
        </a:p>
      </dgm:t>
    </dgm:pt>
    <dgm:pt modelId="{A23C2E89-1FED-41E8-96DE-6A89E5198DE4}" type="parTrans" cxnId="{1998A8A8-EC53-49C4-A41F-9B705DF57E68}">
      <dgm:prSet/>
      <dgm:spPr/>
      <dgm:t>
        <a:bodyPr/>
        <a:lstStyle/>
        <a:p>
          <a:endParaRPr lang="ru-RU"/>
        </a:p>
      </dgm:t>
    </dgm:pt>
    <dgm:pt modelId="{096A6BE2-6F36-4FA5-A6A3-DAE33FD0505D}" type="sibTrans" cxnId="{1998A8A8-EC53-49C4-A41F-9B705DF57E68}">
      <dgm:prSet/>
      <dgm:spPr/>
      <dgm:t>
        <a:bodyPr/>
        <a:lstStyle/>
        <a:p>
          <a:endParaRPr lang="ru-RU"/>
        </a:p>
      </dgm:t>
    </dgm:pt>
    <dgm:pt modelId="{002C944C-1025-47E2-95E3-02257FEE1A66}">
      <dgm:prSet/>
      <dgm:spPr/>
      <dgm:t>
        <a:bodyPr/>
        <a:lstStyle/>
        <a:p>
          <a:pPr rtl="0"/>
          <a:r>
            <a:rPr lang="en-US" i="1" dirty="0" smtClean="0"/>
            <a:t>e.g.</a:t>
          </a:r>
          <a:r>
            <a:rPr lang="en-US" dirty="0" smtClean="0"/>
            <a:t>, </a:t>
          </a:r>
          <a:r>
            <a:rPr lang="ru-RU" dirty="0" smtClean="0"/>
            <a:t>эксплуатировать; ремонтировать; списать</a:t>
          </a:r>
          <a:endParaRPr lang="ru-RU" dirty="0"/>
        </a:p>
      </dgm:t>
    </dgm:pt>
    <dgm:pt modelId="{D3ACF17E-0D70-40B0-A4EA-8EA2B633827C}" type="parTrans" cxnId="{39499737-1FFE-4889-9851-AD593BE49578}">
      <dgm:prSet/>
      <dgm:spPr/>
      <dgm:t>
        <a:bodyPr/>
        <a:lstStyle/>
        <a:p>
          <a:endParaRPr lang="ru-RU"/>
        </a:p>
      </dgm:t>
    </dgm:pt>
    <dgm:pt modelId="{AC6A21A3-0FAA-4367-B977-BBF37E8AA051}" type="sibTrans" cxnId="{39499737-1FFE-4889-9851-AD593BE49578}">
      <dgm:prSet/>
      <dgm:spPr/>
      <dgm:t>
        <a:bodyPr/>
        <a:lstStyle/>
        <a:p>
          <a:endParaRPr lang="ru-RU"/>
        </a:p>
      </dgm:t>
    </dgm:pt>
    <dgm:pt modelId="{FC60C2BB-7CD9-4D43-857F-250475F6A7D8}">
      <dgm:prSet/>
      <dgm:spPr/>
      <dgm:t>
        <a:bodyPr/>
        <a:lstStyle/>
        <a:p>
          <a:pPr rtl="0"/>
          <a:r>
            <a:rPr lang="ru-RU" dirty="0" smtClean="0"/>
            <a:t>Параметры –доходы</a:t>
          </a:r>
          <a:endParaRPr lang="ru-RU" dirty="0"/>
        </a:p>
      </dgm:t>
    </dgm:pt>
    <dgm:pt modelId="{E6CB5C42-9881-4CD8-B775-829123BAA532}" type="parTrans" cxnId="{D2B3DF96-570A-4232-9396-E687ED1E62CF}">
      <dgm:prSet/>
      <dgm:spPr/>
      <dgm:t>
        <a:bodyPr/>
        <a:lstStyle/>
        <a:p>
          <a:endParaRPr lang="ru-RU"/>
        </a:p>
      </dgm:t>
    </dgm:pt>
    <dgm:pt modelId="{2D53092C-4B8E-40F4-B84C-448CC0F780A4}" type="sibTrans" cxnId="{D2B3DF96-570A-4232-9396-E687ED1E62CF}">
      <dgm:prSet/>
      <dgm:spPr/>
      <dgm:t>
        <a:bodyPr/>
        <a:lstStyle/>
        <a:p>
          <a:endParaRPr lang="ru-RU"/>
        </a:p>
      </dgm:t>
    </dgm:pt>
    <dgm:pt modelId="{4BEF7414-894F-4751-9E3E-DFC1607B7BEE}">
      <dgm:prSet/>
      <dgm:spPr/>
      <dgm:t>
        <a:bodyPr/>
        <a:lstStyle/>
        <a:p>
          <a:pPr rtl="0"/>
          <a:r>
            <a:rPr lang="ru-RU" dirty="0" smtClean="0"/>
            <a:t>Самый длинный путь определяет жизненный цикл элемента основных средств</a:t>
          </a:r>
          <a:endParaRPr lang="ru-RU" dirty="0"/>
        </a:p>
      </dgm:t>
    </dgm:pt>
    <dgm:pt modelId="{44D0425A-AFB8-4874-9C3F-C528241136D0}" type="parTrans" cxnId="{B10D4EA1-F00E-4EFB-83FA-34D7F79FBAA7}">
      <dgm:prSet/>
      <dgm:spPr/>
      <dgm:t>
        <a:bodyPr/>
        <a:lstStyle/>
        <a:p>
          <a:endParaRPr lang="ru-RU"/>
        </a:p>
      </dgm:t>
    </dgm:pt>
    <dgm:pt modelId="{B18D31F1-3FAC-412D-AE50-AF47797E5DE8}" type="sibTrans" cxnId="{B10D4EA1-F00E-4EFB-83FA-34D7F79FBAA7}">
      <dgm:prSet/>
      <dgm:spPr/>
      <dgm:t>
        <a:bodyPr/>
        <a:lstStyle/>
        <a:p>
          <a:endParaRPr lang="ru-RU"/>
        </a:p>
      </dgm:t>
    </dgm:pt>
    <dgm:pt modelId="{AF0CA692-42CF-41B9-8A69-13648001D877}">
      <dgm:prSet/>
      <dgm:spPr/>
      <dgm:t>
        <a:bodyPr/>
        <a:lstStyle/>
        <a:p>
          <a:pPr rtl="0"/>
          <a:r>
            <a:rPr lang="ru-RU" dirty="0" smtClean="0"/>
            <a:t>Дуги – операции, переводящие фирму в новое состояние</a:t>
          </a:r>
          <a:endParaRPr lang="ru-RU" dirty="0"/>
        </a:p>
      </dgm:t>
    </dgm:pt>
    <dgm:pt modelId="{C1BBB7B1-E949-499B-BA32-8349CFE9F89E}" type="parTrans" cxnId="{44C60846-DB38-4D9D-9D96-B03188DB435F}">
      <dgm:prSet/>
      <dgm:spPr/>
      <dgm:t>
        <a:bodyPr/>
        <a:lstStyle/>
        <a:p>
          <a:endParaRPr lang="ru-RU"/>
        </a:p>
      </dgm:t>
    </dgm:pt>
    <dgm:pt modelId="{983D84FB-047D-4C0A-9EA6-65A6DF6BA570}" type="sibTrans" cxnId="{44C60846-DB38-4D9D-9D96-B03188DB435F}">
      <dgm:prSet/>
      <dgm:spPr/>
      <dgm:t>
        <a:bodyPr/>
        <a:lstStyle/>
        <a:p>
          <a:endParaRPr lang="ru-RU"/>
        </a:p>
      </dgm:t>
    </dgm:pt>
    <dgm:pt modelId="{57727FA8-4444-4924-BA09-0B1C84030B89}">
      <dgm:prSet/>
      <dgm:spPr/>
      <dgm:t>
        <a:bodyPr/>
        <a:lstStyle/>
        <a:p>
          <a:pPr rtl="0"/>
          <a:r>
            <a:rPr lang="ru-RU" dirty="0" smtClean="0"/>
            <a:t>Параметры – доходы (расходы)</a:t>
          </a:r>
          <a:endParaRPr lang="ru-RU" dirty="0"/>
        </a:p>
      </dgm:t>
    </dgm:pt>
    <dgm:pt modelId="{1B869CB1-0123-433D-8F1C-F728518A03E4}" type="parTrans" cxnId="{F5DE7A73-139F-4DF6-B767-0E2CEDDB9AD0}">
      <dgm:prSet/>
      <dgm:spPr/>
      <dgm:t>
        <a:bodyPr/>
        <a:lstStyle/>
        <a:p>
          <a:endParaRPr lang="ru-RU"/>
        </a:p>
      </dgm:t>
    </dgm:pt>
    <dgm:pt modelId="{A049E658-A9E4-4C1E-AB4A-B20F8F635A46}" type="sibTrans" cxnId="{F5DE7A73-139F-4DF6-B767-0E2CEDDB9AD0}">
      <dgm:prSet/>
      <dgm:spPr/>
      <dgm:t>
        <a:bodyPr/>
        <a:lstStyle/>
        <a:p>
          <a:endParaRPr lang="ru-RU"/>
        </a:p>
      </dgm:t>
    </dgm:pt>
    <dgm:pt modelId="{490C6B4A-8C01-48F9-900D-3E2BEFD7590C}">
      <dgm:prSet/>
      <dgm:spPr/>
      <dgm:t>
        <a:bodyPr/>
        <a:lstStyle/>
        <a:p>
          <a:pPr rtl="0"/>
          <a:r>
            <a:rPr lang="ru-RU" dirty="0" smtClean="0"/>
            <a:t>Самый длинный путь определяет наилучший бизнес-план</a:t>
          </a:r>
          <a:endParaRPr lang="ru-RU" dirty="0"/>
        </a:p>
      </dgm:t>
    </dgm:pt>
    <dgm:pt modelId="{00E61C4E-C0B1-4504-856B-51EE950658F4}" type="parTrans" cxnId="{9BA8AD1E-AC2A-499C-B66D-5C4A2DAF3BA6}">
      <dgm:prSet/>
      <dgm:spPr/>
      <dgm:t>
        <a:bodyPr/>
        <a:lstStyle/>
        <a:p>
          <a:endParaRPr lang="ru-RU"/>
        </a:p>
      </dgm:t>
    </dgm:pt>
    <dgm:pt modelId="{4D59CB65-0B7B-4A05-A7E9-F8C93557D8C4}" type="sibTrans" cxnId="{9BA8AD1E-AC2A-499C-B66D-5C4A2DAF3BA6}">
      <dgm:prSet/>
      <dgm:spPr/>
      <dgm:t>
        <a:bodyPr/>
        <a:lstStyle/>
        <a:p>
          <a:endParaRPr lang="ru-RU"/>
        </a:p>
      </dgm:t>
    </dgm:pt>
    <dgm:pt modelId="{D584B250-7644-46FB-A3B5-BA0C7684BC1A}">
      <dgm:prSet/>
      <dgm:spPr/>
      <dgm:t>
        <a:bodyPr/>
        <a:lstStyle/>
        <a:p>
          <a:pPr rtl="0"/>
          <a:r>
            <a:rPr lang="ru-RU" dirty="0" smtClean="0"/>
            <a:t>Дуги – пути сообщения</a:t>
          </a:r>
          <a:endParaRPr lang="ru-RU" dirty="0"/>
        </a:p>
      </dgm:t>
    </dgm:pt>
    <dgm:pt modelId="{C2FAB087-743C-401D-90A5-DA288DCA8BFD}" type="parTrans" cxnId="{475C2B9B-0395-473F-A177-4465E29B2AAC}">
      <dgm:prSet/>
      <dgm:spPr/>
      <dgm:t>
        <a:bodyPr/>
        <a:lstStyle/>
        <a:p>
          <a:endParaRPr lang="ru-RU"/>
        </a:p>
      </dgm:t>
    </dgm:pt>
    <dgm:pt modelId="{4D47224F-E2FD-4BA0-B96B-BBF2950C155F}" type="sibTrans" cxnId="{475C2B9B-0395-473F-A177-4465E29B2AAC}">
      <dgm:prSet/>
      <dgm:spPr/>
      <dgm:t>
        <a:bodyPr/>
        <a:lstStyle/>
        <a:p>
          <a:endParaRPr lang="ru-RU"/>
        </a:p>
      </dgm:t>
    </dgm:pt>
    <dgm:pt modelId="{A30FDD35-A9AF-4CF0-983B-2866E19B86BB}">
      <dgm:prSet/>
      <dgm:spPr/>
      <dgm:t>
        <a:bodyPr/>
        <a:lstStyle/>
        <a:p>
          <a:pPr rtl="0"/>
          <a:r>
            <a:rPr lang="ru-RU" dirty="0" smtClean="0"/>
            <a:t>Параметры – время (или стоимость) перевозки</a:t>
          </a:r>
          <a:endParaRPr lang="ru-RU" dirty="0"/>
        </a:p>
      </dgm:t>
    </dgm:pt>
    <dgm:pt modelId="{8A484B3E-E576-4C89-B440-BCF1E171CCC3}" type="parTrans" cxnId="{72FECDFB-CEBC-4B2D-BCA8-2B21CCE15C8C}">
      <dgm:prSet/>
      <dgm:spPr/>
      <dgm:t>
        <a:bodyPr/>
        <a:lstStyle/>
        <a:p>
          <a:endParaRPr lang="ru-RU"/>
        </a:p>
      </dgm:t>
    </dgm:pt>
    <dgm:pt modelId="{87060DC0-AD3C-4BAC-BF84-307040C04B02}" type="sibTrans" cxnId="{72FECDFB-CEBC-4B2D-BCA8-2B21CCE15C8C}">
      <dgm:prSet/>
      <dgm:spPr/>
      <dgm:t>
        <a:bodyPr/>
        <a:lstStyle/>
        <a:p>
          <a:endParaRPr lang="ru-RU"/>
        </a:p>
      </dgm:t>
    </dgm:pt>
    <dgm:pt modelId="{A7E26222-B45F-4485-B502-439C3DD44050}">
      <dgm:prSet/>
      <dgm:spPr/>
      <dgm:t>
        <a:bodyPr/>
        <a:lstStyle/>
        <a:p>
          <a:pPr rtl="0"/>
          <a:r>
            <a:rPr lang="ru-RU" dirty="0" smtClean="0"/>
            <a:t>Самый короткий (дешёвый) путь определяет оптимальную перевозку</a:t>
          </a:r>
          <a:endParaRPr lang="ru-RU" dirty="0"/>
        </a:p>
      </dgm:t>
    </dgm:pt>
    <dgm:pt modelId="{E04A8AFE-0FC0-4461-A316-4193C6CD57C9}" type="parTrans" cxnId="{16C59AA9-29CD-464D-B3F2-D1CA0B5EC96C}">
      <dgm:prSet/>
      <dgm:spPr/>
      <dgm:t>
        <a:bodyPr/>
        <a:lstStyle/>
        <a:p>
          <a:endParaRPr lang="ru-RU"/>
        </a:p>
      </dgm:t>
    </dgm:pt>
    <dgm:pt modelId="{4B55F472-24C6-40E6-8463-539BB3B5BE97}" type="sibTrans" cxnId="{16C59AA9-29CD-464D-B3F2-D1CA0B5EC96C}">
      <dgm:prSet/>
      <dgm:spPr/>
      <dgm:t>
        <a:bodyPr/>
        <a:lstStyle/>
        <a:p>
          <a:endParaRPr lang="ru-RU"/>
        </a:p>
      </dgm:t>
    </dgm:pt>
    <dgm:pt modelId="{A2E13085-3BBA-49BD-BD39-3175DCD3E73D}" type="pres">
      <dgm:prSet presAssocID="{BA7374F7-C6E9-4569-AFA6-32AA8E4D7B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DE3205-E247-4826-8DCA-1214D3BD8088}" type="pres">
      <dgm:prSet presAssocID="{A14E0AE7-836A-41E8-9C61-17CA3FB7723D}" presName="linNode" presStyleCnt="0"/>
      <dgm:spPr/>
    </dgm:pt>
    <dgm:pt modelId="{CC40B9D1-AB7E-4138-8F8A-F5122E69C038}" type="pres">
      <dgm:prSet presAssocID="{A14E0AE7-836A-41E8-9C61-17CA3FB7723D}" presName="parentText" presStyleLbl="node1" presStyleIdx="0" presStyleCnt="4" custScaleX="572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B9F08-C9B2-440D-AFFF-5774407668B0}" type="pres">
      <dgm:prSet presAssocID="{A14E0AE7-836A-41E8-9C61-17CA3FB7723D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814232-312E-40F1-8CFD-F9D0B262EA8E}" type="pres">
      <dgm:prSet presAssocID="{09BA3717-4F12-4E38-A762-29DD8321EF60}" presName="sp" presStyleCnt="0"/>
      <dgm:spPr/>
    </dgm:pt>
    <dgm:pt modelId="{EFAFD328-0394-4A85-AF1A-20E6713E7935}" type="pres">
      <dgm:prSet presAssocID="{6EA84820-E6E6-47EB-897B-ED3024F19C63}" presName="linNode" presStyleCnt="0"/>
      <dgm:spPr/>
    </dgm:pt>
    <dgm:pt modelId="{D29243D6-0DCE-4CD0-B9A0-28D166313364}" type="pres">
      <dgm:prSet presAssocID="{6EA84820-E6E6-47EB-897B-ED3024F19C63}" presName="parentText" presStyleLbl="node1" presStyleIdx="1" presStyleCnt="4" custScaleX="572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1F2E47-8757-48EC-AAE5-25020B72E59A}" type="pres">
      <dgm:prSet presAssocID="{6EA84820-E6E6-47EB-897B-ED3024F19C63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C7041-C4A8-4381-938D-CE7AC85EAE51}" type="pres">
      <dgm:prSet presAssocID="{E275BE16-C28D-4520-A013-6811926868A4}" presName="sp" presStyleCnt="0"/>
      <dgm:spPr/>
    </dgm:pt>
    <dgm:pt modelId="{971085D8-097F-487C-8A56-2A90648706E1}" type="pres">
      <dgm:prSet presAssocID="{E9AF4C3D-4EB9-4B43-9CA4-EF6C6EF934D3}" presName="linNode" presStyleCnt="0"/>
      <dgm:spPr/>
    </dgm:pt>
    <dgm:pt modelId="{52A52AB2-7481-4707-BF5E-B0DD5B3FE1FE}" type="pres">
      <dgm:prSet presAssocID="{E9AF4C3D-4EB9-4B43-9CA4-EF6C6EF934D3}" presName="parentText" presStyleLbl="node1" presStyleIdx="2" presStyleCnt="4" custScaleX="572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1EB52-7A8E-4413-916B-5ABD76B0EAA3}" type="pres">
      <dgm:prSet presAssocID="{E9AF4C3D-4EB9-4B43-9CA4-EF6C6EF934D3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6BCD1-ACA5-4DDF-85EA-A6A031361D40}" type="pres">
      <dgm:prSet presAssocID="{CF93742A-5170-4F98-B6EE-C39E2875CA1C}" presName="sp" presStyleCnt="0"/>
      <dgm:spPr/>
    </dgm:pt>
    <dgm:pt modelId="{F752D534-F624-4362-82D7-A3A5BFC39813}" type="pres">
      <dgm:prSet presAssocID="{E969FF42-907E-4F76-B4C9-BFD69C069DB7}" presName="linNode" presStyleCnt="0"/>
      <dgm:spPr/>
    </dgm:pt>
    <dgm:pt modelId="{2945527C-B93D-467C-9E99-020D2AA3A5FF}" type="pres">
      <dgm:prSet presAssocID="{E969FF42-907E-4F76-B4C9-BFD69C069DB7}" presName="parentText" presStyleLbl="node1" presStyleIdx="3" presStyleCnt="4" custScaleX="572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AEABB4-0A39-408B-B8CF-463166AB18F7}" type="pres">
      <dgm:prSet presAssocID="{E969FF42-907E-4F76-B4C9-BFD69C069DB7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D878E2-97CA-4D1C-AE56-C3DF2F564D90}" type="presOf" srcId="{490C6B4A-8C01-48F9-900D-3E2BEFD7590C}" destId="{CFF1EB52-7A8E-4413-916B-5ABD76B0EAA3}" srcOrd="0" destOrd="2" presId="urn:microsoft.com/office/officeart/2005/8/layout/vList5"/>
    <dgm:cxn modelId="{DB721B25-C6DF-4038-AC2B-89A66B5585AA}" type="presOf" srcId="{E9AF4C3D-4EB9-4B43-9CA4-EF6C6EF934D3}" destId="{52A52AB2-7481-4707-BF5E-B0DD5B3FE1FE}" srcOrd="0" destOrd="0" presId="urn:microsoft.com/office/officeart/2005/8/layout/vList5"/>
    <dgm:cxn modelId="{475C2B9B-0395-473F-A177-4465E29B2AAC}" srcId="{E969FF42-907E-4F76-B4C9-BFD69C069DB7}" destId="{D584B250-7644-46FB-A3B5-BA0C7684BC1A}" srcOrd="0" destOrd="0" parTransId="{C2FAB087-743C-401D-90A5-DA288DCA8BFD}" sibTransId="{4D47224F-E2FD-4BA0-B96B-BBF2950C155F}"/>
    <dgm:cxn modelId="{10980E02-4DF6-4A83-85B2-FBD4880E79F4}" type="presOf" srcId="{FC60C2BB-7CD9-4D43-857F-250475F6A7D8}" destId="{631F2E47-8757-48EC-AAE5-25020B72E59A}" srcOrd="0" destOrd="2" presId="urn:microsoft.com/office/officeart/2005/8/layout/vList5"/>
    <dgm:cxn modelId="{0EA0DCCE-8FE1-47DE-A631-09DA229249D5}" type="presOf" srcId="{E969FF42-907E-4F76-B4C9-BFD69C069DB7}" destId="{2945527C-B93D-467C-9E99-020D2AA3A5FF}" srcOrd="0" destOrd="0" presId="urn:microsoft.com/office/officeart/2005/8/layout/vList5"/>
    <dgm:cxn modelId="{9BA8AD1E-AC2A-499C-B66D-5C4A2DAF3BA6}" srcId="{E9AF4C3D-4EB9-4B43-9CA4-EF6C6EF934D3}" destId="{490C6B4A-8C01-48F9-900D-3E2BEFD7590C}" srcOrd="2" destOrd="0" parTransId="{00E61C4E-C0B1-4504-856B-51EE950658F4}" sibTransId="{4D59CB65-0B7B-4A05-A7E9-F8C93557D8C4}"/>
    <dgm:cxn modelId="{2F90A18F-A826-47E6-A38C-B7E0207B5B37}" type="presOf" srcId="{DBB4A103-44AB-4CDB-A4E2-EB078D1E4433}" destId="{B2DB9F08-C9B2-440D-AFFF-5774407668B0}" srcOrd="0" destOrd="2" presId="urn:microsoft.com/office/officeart/2005/8/layout/vList5"/>
    <dgm:cxn modelId="{D2B3DF96-570A-4232-9396-E687ED1E62CF}" srcId="{6EA84820-E6E6-47EB-897B-ED3024F19C63}" destId="{FC60C2BB-7CD9-4D43-857F-250475F6A7D8}" srcOrd="1" destOrd="0" parTransId="{E6CB5C42-9881-4CD8-B775-829123BAA532}" sibTransId="{2D53092C-4B8E-40F4-B84C-448CC0F780A4}"/>
    <dgm:cxn modelId="{DCB81838-501F-4671-9C0E-271A82A05DFD}" type="presOf" srcId="{A7E26222-B45F-4485-B502-439C3DD44050}" destId="{47AEABB4-0A39-408B-B8CF-463166AB18F7}" srcOrd="0" destOrd="2" presId="urn:microsoft.com/office/officeart/2005/8/layout/vList5"/>
    <dgm:cxn modelId="{202100FC-42A0-49C4-AD10-1CB04F4E2B19}" type="presOf" srcId="{F1466AEE-B16A-4731-8B22-1F2F9B8A90D7}" destId="{B2DB9F08-C9B2-440D-AFFF-5774407668B0}" srcOrd="0" destOrd="1" presId="urn:microsoft.com/office/officeart/2005/8/layout/vList5"/>
    <dgm:cxn modelId="{E9022ABC-340B-4CC3-AE10-2A851E8364F3}" srcId="{A14E0AE7-836A-41E8-9C61-17CA3FB7723D}" destId="{DBB4A103-44AB-4CDB-A4E2-EB078D1E4433}" srcOrd="2" destOrd="0" parTransId="{4B1AFD4D-76FE-4278-89B3-4289D6098A0A}" sibTransId="{56D6D9B5-DA9F-4640-90BA-4B270BA7B048}"/>
    <dgm:cxn modelId="{DA756A95-5776-47A5-AB58-B6C093BBB7A8}" srcId="{BA7374F7-C6E9-4569-AFA6-32AA8E4D7B63}" destId="{6EA84820-E6E6-47EB-897B-ED3024F19C63}" srcOrd="1" destOrd="0" parTransId="{50F311AB-69EE-41BB-A226-6CC7CEC62DD3}" sibTransId="{E275BE16-C28D-4520-A013-6811926868A4}"/>
    <dgm:cxn modelId="{16C59AA9-29CD-464D-B3F2-D1CA0B5EC96C}" srcId="{E969FF42-907E-4F76-B4C9-BFD69C069DB7}" destId="{A7E26222-B45F-4485-B502-439C3DD44050}" srcOrd="2" destOrd="0" parTransId="{E04A8AFE-0FC0-4461-A316-4193C6CD57C9}" sibTransId="{4B55F472-24C6-40E6-8463-539BB3B5BE97}"/>
    <dgm:cxn modelId="{39499737-1FFE-4889-9851-AD593BE49578}" srcId="{0D006074-EA9B-4EB4-BE75-95EB98DBF16B}" destId="{002C944C-1025-47E2-95E3-02257FEE1A66}" srcOrd="0" destOrd="0" parTransId="{D3ACF17E-0D70-40B0-A4EA-8EA2B633827C}" sibTransId="{AC6A21A3-0FAA-4367-B977-BBF37E8AA051}"/>
    <dgm:cxn modelId="{32223C2F-73B9-46D3-94FF-FA217E0336AE}" type="presOf" srcId="{4BEF7414-894F-4751-9E3E-DFC1607B7BEE}" destId="{631F2E47-8757-48EC-AAE5-25020B72E59A}" srcOrd="0" destOrd="3" presId="urn:microsoft.com/office/officeart/2005/8/layout/vList5"/>
    <dgm:cxn modelId="{44C60846-DB38-4D9D-9D96-B03188DB435F}" srcId="{E9AF4C3D-4EB9-4B43-9CA4-EF6C6EF934D3}" destId="{AF0CA692-42CF-41B9-8A69-13648001D877}" srcOrd="0" destOrd="0" parTransId="{C1BBB7B1-E949-499B-BA32-8349CFE9F89E}" sibTransId="{983D84FB-047D-4C0A-9EA6-65A6DF6BA570}"/>
    <dgm:cxn modelId="{7CC5BE37-5DD8-4F45-A5DC-9444D418E712}" type="presOf" srcId="{BA7374F7-C6E9-4569-AFA6-32AA8E4D7B63}" destId="{A2E13085-3BBA-49BD-BD39-3175DCD3E73D}" srcOrd="0" destOrd="0" presId="urn:microsoft.com/office/officeart/2005/8/layout/vList5"/>
    <dgm:cxn modelId="{C3A64150-A29D-4082-8AB2-8FBF63ECEBA3}" type="presOf" srcId="{AF0CA692-42CF-41B9-8A69-13648001D877}" destId="{CFF1EB52-7A8E-4413-916B-5ABD76B0EAA3}" srcOrd="0" destOrd="0" presId="urn:microsoft.com/office/officeart/2005/8/layout/vList5"/>
    <dgm:cxn modelId="{79AF81BC-3590-464F-A8BB-DDCC692065FA}" srcId="{6EA84820-E6E6-47EB-897B-ED3024F19C63}" destId="{0D006074-EA9B-4EB4-BE75-95EB98DBF16B}" srcOrd="0" destOrd="0" parTransId="{465B9479-F504-4979-88FF-10C4B405619D}" sibTransId="{C7699D41-1DE5-4A04-B346-1B639E49D864}"/>
    <dgm:cxn modelId="{85B6B14D-70A0-4FB0-A991-51650431685E}" type="presOf" srcId="{837F930E-2560-4A24-B177-E06A279C7032}" destId="{B2DB9F08-C9B2-440D-AFFF-5774407668B0}" srcOrd="0" destOrd="0" presId="urn:microsoft.com/office/officeart/2005/8/layout/vList5"/>
    <dgm:cxn modelId="{1998A8A8-EC53-49C4-A41F-9B705DF57E68}" srcId="{A14E0AE7-836A-41E8-9C61-17CA3FB7723D}" destId="{F1466AEE-B16A-4731-8B22-1F2F9B8A90D7}" srcOrd="1" destOrd="0" parTransId="{A23C2E89-1FED-41E8-96DE-6A89E5198DE4}" sibTransId="{096A6BE2-6F36-4FA5-A6A3-DAE33FD0505D}"/>
    <dgm:cxn modelId="{F72A41E8-CE10-4379-9DF4-78427785BDD4}" type="presOf" srcId="{A30FDD35-A9AF-4CF0-983B-2866E19B86BB}" destId="{47AEABB4-0A39-408B-B8CF-463166AB18F7}" srcOrd="0" destOrd="1" presId="urn:microsoft.com/office/officeart/2005/8/layout/vList5"/>
    <dgm:cxn modelId="{5E45DBC1-E736-4EDC-9233-BE05E0F93EF5}" srcId="{A14E0AE7-836A-41E8-9C61-17CA3FB7723D}" destId="{837F930E-2560-4A24-B177-E06A279C7032}" srcOrd="0" destOrd="0" parTransId="{2DF4B554-6868-4678-96DD-0D8682EB9BD2}" sibTransId="{70C83987-0901-4F81-92AB-A83205CE4E50}"/>
    <dgm:cxn modelId="{81274456-8C73-4A60-A17B-302CE1D35F0B}" type="presOf" srcId="{0D006074-EA9B-4EB4-BE75-95EB98DBF16B}" destId="{631F2E47-8757-48EC-AAE5-25020B72E59A}" srcOrd="0" destOrd="0" presId="urn:microsoft.com/office/officeart/2005/8/layout/vList5"/>
    <dgm:cxn modelId="{B10D4EA1-F00E-4EFB-83FA-34D7F79FBAA7}" srcId="{6EA84820-E6E6-47EB-897B-ED3024F19C63}" destId="{4BEF7414-894F-4751-9E3E-DFC1607B7BEE}" srcOrd="2" destOrd="0" parTransId="{44D0425A-AFB8-4874-9C3F-C528241136D0}" sibTransId="{B18D31F1-3FAC-412D-AE50-AF47797E5DE8}"/>
    <dgm:cxn modelId="{F5DE7A73-139F-4DF6-B767-0E2CEDDB9AD0}" srcId="{E9AF4C3D-4EB9-4B43-9CA4-EF6C6EF934D3}" destId="{57727FA8-4444-4924-BA09-0B1C84030B89}" srcOrd="1" destOrd="0" parTransId="{1B869CB1-0123-433D-8F1C-F728518A03E4}" sibTransId="{A049E658-A9E4-4C1E-AB4A-B20F8F635A46}"/>
    <dgm:cxn modelId="{9C7D1E06-A343-40AB-BBA6-989E5530212A}" srcId="{BA7374F7-C6E9-4569-AFA6-32AA8E4D7B63}" destId="{A14E0AE7-836A-41E8-9C61-17CA3FB7723D}" srcOrd="0" destOrd="0" parTransId="{7B32D536-A5AE-42F5-AC71-AFE5F4C3D17F}" sibTransId="{09BA3717-4F12-4E38-A762-29DD8321EF60}"/>
    <dgm:cxn modelId="{4EB531DC-6869-45D6-976F-1D30CE87236C}" type="presOf" srcId="{57727FA8-4444-4924-BA09-0B1C84030B89}" destId="{CFF1EB52-7A8E-4413-916B-5ABD76B0EAA3}" srcOrd="0" destOrd="1" presId="urn:microsoft.com/office/officeart/2005/8/layout/vList5"/>
    <dgm:cxn modelId="{1DFDCD7D-367A-4AB5-9967-EDD5AA8FEA8F}" type="presOf" srcId="{002C944C-1025-47E2-95E3-02257FEE1A66}" destId="{631F2E47-8757-48EC-AAE5-25020B72E59A}" srcOrd="0" destOrd="1" presId="urn:microsoft.com/office/officeart/2005/8/layout/vList5"/>
    <dgm:cxn modelId="{D595C169-3A1A-4002-876F-AB8DA74385A8}" srcId="{BA7374F7-C6E9-4569-AFA6-32AA8E4D7B63}" destId="{E969FF42-907E-4F76-B4C9-BFD69C069DB7}" srcOrd="3" destOrd="0" parTransId="{5B6BD6D6-F866-45D7-BD29-58860FE57D66}" sibTransId="{B21AA643-3A0B-453B-866C-6545CADB3274}"/>
    <dgm:cxn modelId="{25817D97-78B5-4FC2-9746-DE43409F80C6}" type="presOf" srcId="{6EA84820-E6E6-47EB-897B-ED3024F19C63}" destId="{D29243D6-0DCE-4CD0-B9A0-28D166313364}" srcOrd="0" destOrd="0" presId="urn:microsoft.com/office/officeart/2005/8/layout/vList5"/>
    <dgm:cxn modelId="{C23002C3-E1D2-47BD-8872-69B1B37878BB}" type="presOf" srcId="{D584B250-7644-46FB-A3B5-BA0C7684BC1A}" destId="{47AEABB4-0A39-408B-B8CF-463166AB18F7}" srcOrd="0" destOrd="0" presId="urn:microsoft.com/office/officeart/2005/8/layout/vList5"/>
    <dgm:cxn modelId="{DF400856-9343-4C7B-B6E8-8312C40313D1}" srcId="{BA7374F7-C6E9-4569-AFA6-32AA8E4D7B63}" destId="{E9AF4C3D-4EB9-4B43-9CA4-EF6C6EF934D3}" srcOrd="2" destOrd="0" parTransId="{D6A78075-34D0-4E47-BA27-0D1914B2F9D0}" sibTransId="{CF93742A-5170-4F98-B6EE-C39E2875CA1C}"/>
    <dgm:cxn modelId="{72FECDFB-CEBC-4B2D-BCA8-2B21CCE15C8C}" srcId="{E969FF42-907E-4F76-B4C9-BFD69C069DB7}" destId="{A30FDD35-A9AF-4CF0-983B-2866E19B86BB}" srcOrd="1" destOrd="0" parTransId="{8A484B3E-E576-4C89-B440-BCF1E171CCC3}" sibTransId="{87060DC0-AD3C-4BAC-BF84-307040C04B02}"/>
    <dgm:cxn modelId="{A2A59054-C322-49E2-8600-035AF317CDE4}" type="presOf" srcId="{A14E0AE7-836A-41E8-9C61-17CA3FB7723D}" destId="{CC40B9D1-AB7E-4138-8F8A-F5122E69C038}" srcOrd="0" destOrd="0" presId="urn:microsoft.com/office/officeart/2005/8/layout/vList5"/>
    <dgm:cxn modelId="{A1F4DB1C-D4C7-49D6-9BAF-FA5215B36378}" type="presParOf" srcId="{A2E13085-3BBA-49BD-BD39-3175DCD3E73D}" destId="{87DE3205-E247-4826-8DCA-1214D3BD8088}" srcOrd="0" destOrd="0" presId="urn:microsoft.com/office/officeart/2005/8/layout/vList5"/>
    <dgm:cxn modelId="{AA5E0587-E742-4109-B4AD-F129D58F1931}" type="presParOf" srcId="{87DE3205-E247-4826-8DCA-1214D3BD8088}" destId="{CC40B9D1-AB7E-4138-8F8A-F5122E69C038}" srcOrd="0" destOrd="0" presId="urn:microsoft.com/office/officeart/2005/8/layout/vList5"/>
    <dgm:cxn modelId="{F0429C5A-5440-4FF0-8883-594BCB5586FD}" type="presParOf" srcId="{87DE3205-E247-4826-8DCA-1214D3BD8088}" destId="{B2DB9F08-C9B2-440D-AFFF-5774407668B0}" srcOrd="1" destOrd="0" presId="urn:microsoft.com/office/officeart/2005/8/layout/vList5"/>
    <dgm:cxn modelId="{3A2D84F3-E41C-4E43-82AA-29D56D683ED0}" type="presParOf" srcId="{A2E13085-3BBA-49BD-BD39-3175DCD3E73D}" destId="{76814232-312E-40F1-8CFD-F9D0B262EA8E}" srcOrd="1" destOrd="0" presId="urn:microsoft.com/office/officeart/2005/8/layout/vList5"/>
    <dgm:cxn modelId="{4E059899-1710-4CA9-AC10-3082325E653A}" type="presParOf" srcId="{A2E13085-3BBA-49BD-BD39-3175DCD3E73D}" destId="{EFAFD328-0394-4A85-AF1A-20E6713E7935}" srcOrd="2" destOrd="0" presId="urn:microsoft.com/office/officeart/2005/8/layout/vList5"/>
    <dgm:cxn modelId="{F4BA0FA4-1D4D-4415-BB10-66951B054B8B}" type="presParOf" srcId="{EFAFD328-0394-4A85-AF1A-20E6713E7935}" destId="{D29243D6-0DCE-4CD0-B9A0-28D166313364}" srcOrd="0" destOrd="0" presId="urn:microsoft.com/office/officeart/2005/8/layout/vList5"/>
    <dgm:cxn modelId="{48524FE8-2B01-47C4-A8B6-651099035993}" type="presParOf" srcId="{EFAFD328-0394-4A85-AF1A-20E6713E7935}" destId="{631F2E47-8757-48EC-AAE5-25020B72E59A}" srcOrd="1" destOrd="0" presId="urn:microsoft.com/office/officeart/2005/8/layout/vList5"/>
    <dgm:cxn modelId="{F16FF15E-9444-4771-9D17-90B9ADAD2422}" type="presParOf" srcId="{A2E13085-3BBA-49BD-BD39-3175DCD3E73D}" destId="{065C7041-C4A8-4381-938D-CE7AC85EAE51}" srcOrd="3" destOrd="0" presId="urn:microsoft.com/office/officeart/2005/8/layout/vList5"/>
    <dgm:cxn modelId="{7050FA22-0AB9-47E5-9D3A-E0423244729C}" type="presParOf" srcId="{A2E13085-3BBA-49BD-BD39-3175DCD3E73D}" destId="{971085D8-097F-487C-8A56-2A90648706E1}" srcOrd="4" destOrd="0" presId="urn:microsoft.com/office/officeart/2005/8/layout/vList5"/>
    <dgm:cxn modelId="{7EA369AB-94DD-4AA9-9769-7C7165F66809}" type="presParOf" srcId="{971085D8-097F-487C-8A56-2A90648706E1}" destId="{52A52AB2-7481-4707-BF5E-B0DD5B3FE1FE}" srcOrd="0" destOrd="0" presId="urn:microsoft.com/office/officeart/2005/8/layout/vList5"/>
    <dgm:cxn modelId="{5B416C9F-B85E-4420-A30E-DBAE39671BA9}" type="presParOf" srcId="{971085D8-097F-487C-8A56-2A90648706E1}" destId="{CFF1EB52-7A8E-4413-916B-5ABD76B0EAA3}" srcOrd="1" destOrd="0" presId="urn:microsoft.com/office/officeart/2005/8/layout/vList5"/>
    <dgm:cxn modelId="{7AE69001-EDC2-4AE8-BBF4-C001C39C807D}" type="presParOf" srcId="{A2E13085-3BBA-49BD-BD39-3175DCD3E73D}" destId="{AEB6BCD1-ACA5-4DDF-85EA-A6A031361D40}" srcOrd="5" destOrd="0" presId="urn:microsoft.com/office/officeart/2005/8/layout/vList5"/>
    <dgm:cxn modelId="{C8A6364D-F150-4D6E-979B-7A0FC7AB3D7F}" type="presParOf" srcId="{A2E13085-3BBA-49BD-BD39-3175DCD3E73D}" destId="{F752D534-F624-4362-82D7-A3A5BFC39813}" srcOrd="6" destOrd="0" presId="urn:microsoft.com/office/officeart/2005/8/layout/vList5"/>
    <dgm:cxn modelId="{42D7699F-43BF-486C-BB3D-11B87D174C58}" type="presParOf" srcId="{F752D534-F624-4362-82D7-A3A5BFC39813}" destId="{2945527C-B93D-467C-9E99-020D2AA3A5FF}" srcOrd="0" destOrd="0" presId="urn:microsoft.com/office/officeart/2005/8/layout/vList5"/>
    <dgm:cxn modelId="{FAE734B6-EF68-46C6-B2B5-E4CC68CD7D8D}" type="presParOf" srcId="{F752D534-F624-4362-82D7-A3A5BFC39813}" destId="{47AEABB4-0A39-408B-B8CF-463166AB18F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DB9F08-C9B2-440D-AFFF-5774407668B0}">
      <dsp:nvSpPr>
        <dsp:cNvPr id="0" name=""/>
        <dsp:cNvSpPr/>
      </dsp:nvSpPr>
      <dsp:spPr>
        <a:xfrm rot="5400000">
          <a:off x="5334968" y="-2489117"/>
          <a:ext cx="943617" cy="616266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Дуги -</a:t>
          </a:r>
          <a:r>
            <a:rPr lang="en-US" sz="1200" kern="1200" dirty="0" smtClean="0"/>
            <a:t> </a:t>
          </a:r>
          <a:r>
            <a:rPr lang="ru-RU" sz="1200" kern="1200" dirty="0" smtClean="0"/>
            <a:t>работы, которые должны быть выполнены</a:t>
          </a:r>
          <a:endParaRPr lang="ru-RU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Параметры – продолжительность работ</a:t>
          </a:r>
          <a:endParaRPr lang="ru-RU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Самый длинный путь определяет минимальный срок выполнения проекта</a:t>
          </a:r>
          <a:endParaRPr lang="ru-RU" sz="1200" kern="1200" dirty="0"/>
        </a:p>
      </dsp:txBody>
      <dsp:txXfrm rot="-5400000">
        <a:off x="2725446" y="166469"/>
        <a:ext cx="6116597" cy="851489"/>
      </dsp:txXfrm>
    </dsp:sp>
    <dsp:sp modelId="{CC40B9D1-AB7E-4138-8F8A-F5122E69C038}">
      <dsp:nvSpPr>
        <dsp:cNvPr id="0" name=""/>
        <dsp:cNvSpPr/>
      </dsp:nvSpPr>
      <dsp:spPr>
        <a:xfrm>
          <a:off x="741050" y="2452"/>
          <a:ext cx="1984396" cy="11795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Управление проектами</a:t>
          </a:r>
          <a:endParaRPr lang="ru-RU" sz="1600" kern="1200" dirty="0"/>
        </a:p>
      </dsp:txBody>
      <dsp:txXfrm>
        <a:off x="798629" y="60031"/>
        <a:ext cx="1869238" cy="1064363"/>
      </dsp:txXfrm>
    </dsp:sp>
    <dsp:sp modelId="{631F2E47-8757-48EC-AAE5-25020B72E59A}">
      <dsp:nvSpPr>
        <dsp:cNvPr id="0" name=""/>
        <dsp:cNvSpPr/>
      </dsp:nvSpPr>
      <dsp:spPr>
        <a:xfrm rot="5400000">
          <a:off x="5334968" y="-1250620"/>
          <a:ext cx="943617" cy="616266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Дуги соответствуют решениям:</a:t>
          </a:r>
          <a:endParaRPr lang="ru-RU" sz="12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i="1" kern="1200" dirty="0" smtClean="0"/>
            <a:t>e.g.</a:t>
          </a:r>
          <a:r>
            <a:rPr lang="en-US" sz="1200" kern="1200" dirty="0" smtClean="0"/>
            <a:t>, </a:t>
          </a:r>
          <a:r>
            <a:rPr lang="ru-RU" sz="1200" kern="1200" dirty="0" smtClean="0"/>
            <a:t>эксплуатировать; ремонтировать; списать</a:t>
          </a:r>
          <a:endParaRPr lang="ru-RU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Параметры –доходы</a:t>
          </a:r>
          <a:endParaRPr lang="ru-RU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Самый длинный путь определяет жизненный цикл элемента основных средств</a:t>
          </a:r>
          <a:endParaRPr lang="ru-RU" sz="1200" kern="1200" dirty="0"/>
        </a:p>
      </dsp:txBody>
      <dsp:txXfrm rot="-5400000">
        <a:off x="2725446" y="1404966"/>
        <a:ext cx="6116597" cy="851489"/>
      </dsp:txXfrm>
    </dsp:sp>
    <dsp:sp modelId="{D29243D6-0DCE-4CD0-B9A0-28D166313364}">
      <dsp:nvSpPr>
        <dsp:cNvPr id="0" name=""/>
        <dsp:cNvSpPr/>
      </dsp:nvSpPr>
      <dsp:spPr>
        <a:xfrm>
          <a:off x="741050" y="1240949"/>
          <a:ext cx="1984396" cy="11795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Управление реновацией основных средств производства</a:t>
          </a:r>
          <a:endParaRPr lang="ru-RU" sz="1600" kern="1200" dirty="0"/>
        </a:p>
      </dsp:txBody>
      <dsp:txXfrm>
        <a:off x="798629" y="1298528"/>
        <a:ext cx="1869238" cy="1064363"/>
      </dsp:txXfrm>
    </dsp:sp>
    <dsp:sp modelId="{CFF1EB52-7A8E-4413-916B-5ABD76B0EAA3}">
      <dsp:nvSpPr>
        <dsp:cNvPr id="0" name=""/>
        <dsp:cNvSpPr/>
      </dsp:nvSpPr>
      <dsp:spPr>
        <a:xfrm rot="5400000">
          <a:off x="5334968" y="-12122"/>
          <a:ext cx="943617" cy="616266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Дуги – операции, переводящие фирму в новое состояние</a:t>
          </a:r>
          <a:endParaRPr lang="ru-RU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Параметры – доходы (расходы)</a:t>
          </a:r>
          <a:endParaRPr lang="ru-RU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Самый длинный путь определяет наилучший бизнес-план</a:t>
          </a:r>
          <a:endParaRPr lang="ru-RU" sz="1200" kern="1200" dirty="0"/>
        </a:p>
      </dsp:txBody>
      <dsp:txXfrm rot="-5400000">
        <a:off x="2725446" y="2643464"/>
        <a:ext cx="6116597" cy="851489"/>
      </dsp:txXfrm>
    </dsp:sp>
    <dsp:sp modelId="{52A52AB2-7481-4707-BF5E-B0DD5B3FE1FE}">
      <dsp:nvSpPr>
        <dsp:cNvPr id="0" name=""/>
        <dsp:cNvSpPr/>
      </dsp:nvSpPr>
      <dsp:spPr>
        <a:xfrm>
          <a:off x="741050" y="2479447"/>
          <a:ext cx="1984396" cy="11795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Бизнес-планирование</a:t>
          </a:r>
          <a:endParaRPr lang="ru-RU" sz="1600" kern="1200" dirty="0"/>
        </a:p>
      </dsp:txBody>
      <dsp:txXfrm>
        <a:off x="798629" y="2537026"/>
        <a:ext cx="1869238" cy="1064363"/>
      </dsp:txXfrm>
    </dsp:sp>
    <dsp:sp modelId="{47AEABB4-0A39-408B-B8CF-463166AB18F7}">
      <dsp:nvSpPr>
        <dsp:cNvPr id="0" name=""/>
        <dsp:cNvSpPr/>
      </dsp:nvSpPr>
      <dsp:spPr>
        <a:xfrm rot="5400000">
          <a:off x="5334968" y="1226374"/>
          <a:ext cx="943617" cy="616266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Дуги – пути сообщения</a:t>
          </a:r>
          <a:endParaRPr lang="ru-RU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Параметры – время (или стоимость) перевозки</a:t>
          </a:r>
          <a:endParaRPr lang="ru-RU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Самый короткий (дешёвый) путь определяет оптимальную перевозку</a:t>
          </a:r>
          <a:endParaRPr lang="ru-RU" sz="1200" kern="1200" dirty="0"/>
        </a:p>
      </dsp:txBody>
      <dsp:txXfrm rot="-5400000">
        <a:off x="2725446" y="3881960"/>
        <a:ext cx="6116597" cy="851489"/>
      </dsp:txXfrm>
    </dsp:sp>
    <dsp:sp modelId="{2945527C-B93D-467C-9E99-020D2AA3A5FF}">
      <dsp:nvSpPr>
        <dsp:cNvPr id="0" name=""/>
        <dsp:cNvSpPr/>
      </dsp:nvSpPr>
      <dsp:spPr>
        <a:xfrm>
          <a:off x="741050" y="3717944"/>
          <a:ext cx="1984396" cy="11795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Поиск оптимального маршрута</a:t>
          </a:r>
          <a:endParaRPr lang="ru-RU" sz="1600" kern="1200" dirty="0"/>
        </a:p>
      </dsp:txBody>
      <dsp:txXfrm>
        <a:off x="798629" y="3775523"/>
        <a:ext cx="1869238" cy="1064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11" tIns="49455" rIns="98911" bIns="49455" numCol="1" anchor="t" anchorCtr="0" compatLnSpc="1">
            <a:prstTxWarp prst="textNoShape">
              <a:avLst/>
            </a:prstTxWarp>
          </a:bodyPr>
          <a:lstStyle>
            <a:lvl1pPr defTabSz="989013">
              <a:defRPr sz="13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6375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11" tIns="49455" rIns="98911" bIns="49455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2325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11" tIns="49455" rIns="98911" bIns="49455" numCol="1" anchor="b" anchorCtr="0" compatLnSpc="1">
            <a:prstTxWarp prst="textNoShape">
              <a:avLst/>
            </a:prstTxWarp>
          </a:bodyPr>
          <a:lstStyle>
            <a:lvl1pPr defTabSz="989013">
              <a:defRPr sz="13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6375" y="9712325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11" tIns="49455" rIns="98911" bIns="49455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39419FD8-F3BE-4226-A7E9-5FA914ED3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082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11" tIns="49455" rIns="98911" bIns="49455" numCol="1" anchor="t" anchorCtr="0" compatLnSpc="1">
            <a:prstTxWarp prst="textNoShape">
              <a:avLst/>
            </a:prstTxWarp>
          </a:bodyPr>
          <a:lstStyle>
            <a:lvl1pPr defTabSz="989013">
              <a:defRPr sz="13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375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11" tIns="49455" rIns="98911" bIns="49455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856163"/>
            <a:ext cx="519747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11" tIns="49455" rIns="98911" bIns="494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2325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11" tIns="49455" rIns="98911" bIns="49455" numCol="1" anchor="b" anchorCtr="0" compatLnSpc="1">
            <a:prstTxWarp prst="textNoShape">
              <a:avLst/>
            </a:prstTxWarp>
          </a:bodyPr>
          <a:lstStyle>
            <a:lvl1pPr defTabSz="989013">
              <a:defRPr sz="13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375" y="9712325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11" tIns="49455" rIns="98911" bIns="49455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06B8A95A-E39B-4894-AB51-1065B6FD3F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209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7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342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512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68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854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24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96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66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89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89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89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89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9FB437A-A6EC-4E54-A47E-35F61B9109B4}" type="slidenum">
              <a:rPr lang="ru-RU" sz="1300" smtClean="0">
                <a:latin typeface="Times New Roman" pitchFamily="18" charset="0"/>
              </a:rPr>
              <a:pPr eaLnBrk="1" hangingPunct="1"/>
              <a:t>1</a:t>
            </a:fld>
            <a:endParaRPr lang="ru-RU" sz="13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0" indent="0" algn="ctr">
              <a:buNone/>
              <a:defRPr/>
            </a:lvl2pPr>
            <a:lvl3pPr marL="914342" indent="0" algn="ctr">
              <a:buNone/>
              <a:defRPr/>
            </a:lvl3pPr>
            <a:lvl4pPr marL="1371512" indent="0" algn="ctr">
              <a:buNone/>
              <a:defRPr/>
            </a:lvl4pPr>
            <a:lvl5pPr marL="1828683" indent="0" algn="ctr">
              <a:buNone/>
              <a:defRPr/>
            </a:lvl5pPr>
            <a:lvl6pPr marL="2285854" indent="0" algn="ctr">
              <a:buNone/>
              <a:defRPr/>
            </a:lvl6pPr>
            <a:lvl7pPr marL="2743024" indent="0" algn="ctr">
              <a:buNone/>
              <a:defRPr/>
            </a:lvl7pPr>
            <a:lvl8pPr marL="3200196" indent="0" algn="ctr">
              <a:buNone/>
              <a:defRPr/>
            </a:lvl8pPr>
            <a:lvl9pPr marL="3657366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B6539-8CC0-48B4-8082-FD2EF3108A43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33DC7-344D-4AB0-8C48-05EAC99B5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174234"/>
      </p:ext>
    </p:extLst>
  </p:cSld>
  <p:clrMapOvr>
    <a:masterClrMapping/>
  </p:clrMapOvr>
  <p:transition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82884-0E22-4498-A619-AFD79D2E3735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65A16-6524-473C-A054-149D3CD98F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489057"/>
      </p:ext>
    </p:extLst>
  </p:cSld>
  <p:clrMapOvr>
    <a:masterClrMapping/>
  </p:clrMapOvr>
  <p:transition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1B189-4EC8-4ED0-BBEF-BEAFCEF9E70C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A9D6C-9994-47FD-8E38-E45097874D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643244"/>
      </p:ext>
    </p:extLst>
  </p:cSld>
  <p:clrMapOvr>
    <a:masterClrMapping/>
  </p:clrMapOvr>
  <p:transition>
    <p:cover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9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8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87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1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45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74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04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33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0395B-DD84-4180-A07D-92903CB26F5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653F4-7D85-4BE5-8B61-E891F6781D9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56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4526B-F41F-4F51-9E07-EAE96662127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2A131-814E-4FB7-BFAD-D4442371BF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687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2916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583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8748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1665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4581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97497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30414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63330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78F48-7ECD-4D38-B3BC-05A021756A9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84DDA-8F74-421C-AC76-EBFCBC3BE3E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949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22500"/>
            <a:ext cx="4038600" cy="628650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22500"/>
            <a:ext cx="4038600" cy="628650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613F9-B7FF-4986-87DD-F631F04BE82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120F6-27DC-4559-BF50-33D55A2B6EE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452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9163" indent="0">
              <a:buNone/>
              <a:defRPr sz="1400" b="1"/>
            </a:lvl2pPr>
            <a:lvl3pPr marL="658326" indent="0">
              <a:buNone/>
              <a:defRPr sz="1300" b="1"/>
            </a:lvl3pPr>
            <a:lvl4pPr marL="987489" indent="0">
              <a:buNone/>
              <a:defRPr sz="1200" b="1"/>
            </a:lvl4pPr>
            <a:lvl5pPr marL="1316652" indent="0">
              <a:buNone/>
              <a:defRPr sz="1200" b="1"/>
            </a:lvl5pPr>
            <a:lvl6pPr marL="1645815" indent="0">
              <a:buNone/>
              <a:defRPr sz="1200" b="1"/>
            </a:lvl6pPr>
            <a:lvl7pPr marL="1974977" indent="0">
              <a:buNone/>
              <a:defRPr sz="1200" b="1"/>
            </a:lvl7pPr>
            <a:lvl8pPr marL="2304140" indent="0">
              <a:buNone/>
              <a:defRPr sz="1200" b="1"/>
            </a:lvl8pPr>
            <a:lvl9pPr marL="2633304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9163" indent="0">
              <a:buNone/>
              <a:defRPr sz="1400" b="1"/>
            </a:lvl2pPr>
            <a:lvl3pPr marL="658326" indent="0">
              <a:buNone/>
              <a:defRPr sz="1300" b="1"/>
            </a:lvl3pPr>
            <a:lvl4pPr marL="987489" indent="0">
              <a:buNone/>
              <a:defRPr sz="1200" b="1"/>
            </a:lvl4pPr>
            <a:lvl5pPr marL="1316652" indent="0">
              <a:buNone/>
              <a:defRPr sz="1200" b="1"/>
            </a:lvl5pPr>
            <a:lvl6pPr marL="1645815" indent="0">
              <a:buNone/>
              <a:defRPr sz="1200" b="1"/>
            </a:lvl6pPr>
            <a:lvl7pPr marL="1974977" indent="0">
              <a:buNone/>
              <a:defRPr sz="1200" b="1"/>
            </a:lvl7pPr>
            <a:lvl8pPr marL="2304140" indent="0">
              <a:buNone/>
              <a:defRPr sz="1200" b="1"/>
            </a:lvl8pPr>
            <a:lvl9pPr marL="2633304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65A2C-4A2B-463A-AD58-2F8D0967758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B6C2F-4558-4BFC-A09F-E73FD46C3DE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4993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26DBE-3D47-40FF-ABD7-E12B4C6192D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6DF98-DDAB-440D-A0E6-166CAE231E4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5606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B8188-352B-42C6-B143-5325A083E80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90F0F-230E-4127-9A7A-D30D8A75FEB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8156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000"/>
            </a:lvl1pPr>
            <a:lvl2pPr marL="329163" indent="0">
              <a:buNone/>
              <a:defRPr sz="900"/>
            </a:lvl2pPr>
            <a:lvl3pPr marL="658326" indent="0">
              <a:buNone/>
              <a:defRPr sz="700"/>
            </a:lvl3pPr>
            <a:lvl4pPr marL="987489" indent="0">
              <a:buNone/>
              <a:defRPr sz="600"/>
            </a:lvl4pPr>
            <a:lvl5pPr marL="1316652" indent="0">
              <a:buNone/>
              <a:defRPr sz="600"/>
            </a:lvl5pPr>
            <a:lvl6pPr marL="1645815" indent="0">
              <a:buNone/>
              <a:defRPr sz="600"/>
            </a:lvl6pPr>
            <a:lvl7pPr marL="1974977" indent="0">
              <a:buNone/>
              <a:defRPr sz="600"/>
            </a:lvl7pPr>
            <a:lvl8pPr marL="2304140" indent="0">
              <a:buNone/>
              <a:defRPr sz="600"/>
            </a:lvl8pPr>
            <a:lvl9pPr marL="2633304" indent="0">
              <a:buNone/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37D90-99D8-4730-B0D4-CE3A37FA276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1812E-C1BC-4A06-9CD6-846B4CABED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18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388CE-C5DD-4CEA-8B57-2A9471FFCA33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698FC-7FDE-465F-AEDA-C47D69F37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798255"/>
      </p:ext>
    </p:extLst>
  </p:cSld>
  <p:clrMapOvr>
    <a:masterClrMapping/>
  </p:clrMapOvr>
  <p:transition>
    <p:cover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300"/>
            </a:lvl1pPr>
            <a:lvl2pPr marL="329163" indent="0">
              <a:buNone/>
              <a:defRPr sz="2000"/>
            </a:lvl2pPr>
            <a:lvl3pPr marL="658326" indent="0">
              <a:buNone/>
              <a:defRPr sz="1700"/>
            </a:lvl3pPr>
            <a:lvl4pPr marL="987489" indent="0">
              <a:buNone/>
              <a:defRPr sz="1400"/>
            </a:lvl4pPr>
            <a:lvl5pPr marL="1316652" indent="0">
              <a:buNone/>
              <a:defRPr sz="1400"/>
            </a:lvl5pPr>
            <a:lvl6pPr marL="1645815" indent="0">
              <a:buNone/>
              <a:defRPr sz="1400"/>
            </a:lvl6pPr>
            <a:lvl7pPr marL="1974977" indent="0">
              <a:buNone/>
              <a:defRPr sz="1400"/>
            </a:lvl7pPr>
            <a:lvl8pPr marL="2304140" indent="0">
              <a:buNone/>
              <a:defRPr sz="1400"/>
            </a:lvl8pPr>
            <a:lvl9pPr marL="2633304" indent="0">
              <a:buNone/>
              <a:defRPr sz="14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00"/>
            </a:lvl1pPr>
            <a:lvl2pPr marL="329163" indent="0">
              <a:buNone/>
              <a:defRPr sz="900"/>
            </a:lvl2pPr>
            <a:lvl3pPr marL="658326" indent="0">
              <a:buNone/>
              <a:defRPr sz="700"/>
            </a:lvl3pPr>
            <a:lvl4pPr marL="987489" indent="0">
              <a:buNone/>
              <a:defRPr sz="600"/>
            </a:lvl4pPr>
            <a:lvl5pPr marL="1316652" indent="0">
              <a:buNone/>
              <a:defRPr sz="600"/>
            </a:lvl5pPr>
            <a:lvl6pPr marL="1645815" indent="0">
              <a:buNone/>
              <a:defRPr sz="600"/>
            </a:lvl6pPr>
            <a:lvl7pPr marL="1974977" indent="0">
              <a:buNone/>
              <a:defRPr sz="600"/>
            </a:lvl7pPr>
            <a:lvl8pPr marL="2304140" indent="0">
              <a:buNone/>
              <a:defRPr sz="600"/>
            </a:lvl8pPr>
            <a:lvl9pPr marL="2633304" indent="0">
              <a:buNone/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9C50B-4750-40D3-B509-3748009C64D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43B49-FD2D-4EB4-9C1B-FA45BAC32F8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36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2E5F5-82DB-4AC5-9786-59A1589F4C6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12347-53D5-415A-9514-86161DD27A5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5692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1"/>
            <a:ext cx="2057400" cy="8128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1"/>
            <a:ext cx="6019800" cy="8128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8920F-EAEF-48C5-846A-DA0AF2E2755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4098B-5B0A-4329-BCD8-23DCE7A7790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097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0" indent="0">
              <a:buNone/>
              <a:defRPr sz="1800"/>
            </a:lvl2pPr>
            <a:lvl3pPr marL="914342" indent="0">
              <a:buNone/>
              <a:defRPr sz="1600"/>
            </a:lvl3pPr>
            <a:lvl4pPr marL="1371512" indent="0">
              <a:buNone/>
              <a:defRPr sz="1400"/>
            </a:lvl4pPr>
            <a:lvl5pPr marL="1828683" indent="0">
              <a:buNone/>
              <a:defRPr sz="1400"/>
            </a:lvl5pPr>
            <a:lvl6pPr marL="2285854" indent="0">
              <a:buNone/>
              <a:defRPr sz="1400"/>
            </a:lvl6pPr>
            <a:lvl7pPr marL="2743024" indent="0">
              <a:buNone/>
              <a:defRPr sz="1400"/>
            </a:lvl7pPr>
            <a:lvl8pPr marL="3200196" indent="0">
              <a:buNone/>
              <a:defRPr sz="1400"/>
            </a:lvl8pPr>
            <a:lvl9pPr marL="3657366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5E20E-8E62-409F-8AD1-463C7E33F81F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6654D-6CE0-4021-B94C-BB4752C6CB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014780"/>
      </p:ext>
    </p:extLst>
  </p:cSld>
  <p:clrMapOvr>
    <a:masterClrMapping/>
  </p:clrMapOvr>
  <p:transition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6697E-B897-4343-9CF9-AB736ACAC222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5C68C-60EE-4CDD-9EAD-9582377C0E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441204"/>
      </p:ext>
    </p:extLst>
  </p:cSld>
  <p:clrMapOvr>
    <a:masterClrMapping/>
  </p:clrMapOvr>
  <p:transition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0" indent="0">
              <a:buNone/>
              <a:defRPr sz="2000" b="1"/>
            </a:lvl2pPr>
            <a:lvl3pPr marL="914342" indent="0">
              <a:buNone/>
              <a:defRPr sz="1800" b="1"/>
            </a:lvl3pPr>
            <a:lvl4pPr marL="1371512" indent="0">
              <a:buNone/>
              <a:defRPr sz="1600" b="1"/>
            </a:lvl4pPr>
            <a:lvl5pPr marL="1828683" indent="0">
              <a:buNone/>
              <a:defRPr sz="1600" b="1"/>
            </a:lvl5pPr>
            <a:lvl6pPr marL="2285854" indent="0">
              <a:buNone/>
              <a:defRPr sz="1600" b="1"/>
            </a:lvl6pPr>
            <a:lvl7pPr marL="2743024" indent="0">
              <a:buNone/>
              <a:defRPr sz="1600" b="1"/>
            </a:lvl7pPr>
            <a:lvl8pPr marL="3200196" indent="0">
              <a:buNone/>
              <a:defRPr sz="1600" b="1"/>
            </a:lvl8pPr>
            <a:lvl9pPr marL="365736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0" indent="0">
              <a:buNone/>
              <a:defRPr sz="2000" b="1"/>
            </a:lvl2pPr>
            <a:lvl3pPr marL="914342" indent="0">
              <a:buNone/>
              <a:defRPr sz="1800" b="1"/>
            </a:lvl3pPr>
            <a:lvl4pPr marL="1371512" indent="0">
              <a:buNone/>
              <a:defRPr sz="1600" b="1"/>
            </a:lvl4pPr>
            <a:lvl5pPr marL="1828683" indent="0">
              <a:buNone/>
              <a:defRPr sz="1600" b="1"/>
            </a:lvl5pPr>
            <a:lvl6pPr marL="2285854" indent="0">
              <a:buNone/>
              <a:defRPr sz="1600" b="1"/>
            </a:lvl6pPr>
            <a:lvl7pPr marL="2743024" indent="0">
              <a:buNone/>
              <a:defRPr sz="1600" b="1"/>
            </a:lvl7pPr>
            <a:lvl8pPr marL="3200196" indent="0">
              <a:buNone/>
              <a:defRPr sz="1600" b="1"/>
            </a:lvl8pPr>
            <a:lvl9pPr marL="365736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93508-07C9-413A-AC65-60E0471C5C85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C19A9-69EF-4DC9-B1EE-13E6E67675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779951"/>
      </p:ext>
    </p:extLst>
  </p:cSld>
  <p:clrMapOvr>
    <a:masterClrMapping/>
  </p:clrMapOvr>
  <p:transition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160FC-B246-4517-A1D9-18299CAF8B29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BF0D0-75BB-4BC8-A68A-B0E75FCA0A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425141"/>
      </p:ext>
    </p:extLst>
  </p:cSld>
  <p:clrMapOvr>
    <a:masterClrMapping/>
  </p:clrMapOvr>
  <p:transition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B8B68-DA1F-4CE3-85EB-69F5BD308B4C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958BB-B586-477A-8E0B-851E1313F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933057"/>
      </p:ext>
    </p:extLst>
  </p:cSld>
  <p:clrMapOvr>
    <a:masterClrMapping/>
  </p:clrMapOvr>
  <p:transition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0" indent="0">
              <a:buNone/>
              <a:defRPr sz="1200"/>
            </a:lvl2pPr>
            <a:lvl3pPr marL="914342" indent="0">
              <a:buNone/>
              <a:defRPr sz="1000"/>
            </a:lvl3pPr>
            <a:lvl4pPr marL="1371512" indent="0">
              <a:buNone/>
              <a:defRPr sz="900"/>
            </a:lvl4pPr>
            <a:lvl5pPr marL="1828683" indent="0">
              <a:buNone/>
              <a:defRPr sz="900"/>
            </a:lvl5pPr>
            <a:lvl6pPr marL="2285854" indent="0">
              <a:buNone/>
              <a:defRPr sz="900"/>
            </a:lvl6pPr>
            <a:lvl7pPr marL="2743024" indent="0">
              <a:buNone/>
              <a:defRPr sz="900"/>
            </a:lvl7pPr>
            <a:lvl8pPr marL="3200196" indent="0">
              <a:buNone/>
              <a:defRPr sz="900"/>
            </a:lvl8pPr>
            <a:lvl9pPr marL="365736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59408-960C-4087-AEAD-0927DB285815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348C7-66C0-4BA2-A4DE-B78C9E2EB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14630"/>
      </p:ext>
    </p:extLst>
  </p:cSld>
  <p:clrMapOvr>
    <a:masterClrMapping/>
  </p:clrMapOvr>
  <p:transition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0" indent="0">
              <a:buNone/>
              <a:defRPr sz="2800"/>
            </a:lvl2pPr>
            <a:lvl3pPr marL="914342" indent="0">
              <a:buNone/>
              <a:defRPr sz="2400"/>
            </a:lvl3pPr>
            <a:lvl4pPr marL="1371512" indent="0">
              <a:buNone/>
              <a:defRPr sz="2000"/>
            </a:lvl4pPr>
            <a:lvl5pPr marL="1828683" indent="0">
              <a:buNone/>
              <a:defRPr sz="2000"/>
            </a:lvl5pPr>
            <a:lvl6pPr marL="2285854" indent="0">
              <a:buNone/>
              <a:defRPr sz="2000"/>
            </a:lvl6pPr>
            <a:lvl7pPr marL="2743024" indent="0">
              <a:buNone/>
              <a:defRPr sz="2000"/>
            </a:lvl7pPr>
            <a:lvl8pPr marL="3200196" indent="0">
              <a:buNone/>
              <a:defRPr sz="2000"/>
            </a:lvl8pPr>
            <a:lvl9pPr marL="3657366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0" indent="0">
              <a:buNone/>
              <a:defRPr sz="1200"/>
            </a:lvl2pPr>
            <a:lvl3pPr marL="914342" indent="0">
              <a:buNone/>
              <a:defRPr sz="1000"/>
            </a:lvl3pPr>
            <a:lvl4pPr marL="1371512" indent="0">
              <a:buNone/>
              <a:defRPr sz="900"/>
            </a:lvl4pPr>
            <a:lvl5pPr marL="1828683" indent="0">
              <a:buNone/>
              <a:defRPr sz="900"/>
            </a:lvl5pPr>
            <a:lvl6pPr marL="2285854" indent="0">
              <a:buNone/>
              <a:defRPr sz="900"/>
            </a:lvl6pPr>
            <a:lvl7pPr marL="2743024" indent="0">
              <a:buNone/>
              <a:defRPr sz="900"/>
            </a:lvl7pPr>
            <a:lvl8pPr marL="3200196" indent="0">
              <a:buNone/>
              <a:defRPr sz="900"/>
            </a:lvl8pPr>
            <a:lvl9pPr marL="365736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DB78C-9BEA-411D-9AC1-EA79314E5338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F805D-AB17-4A7E-80EA-0A31DD6373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855493"/>
      </p:ext>
    </p:extLst>
  </p:cSld>
  <p:clrMapOvr>
    <a:masterClrMapping/>
  </p:clrMapOvr>
  <p:transition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FC30676A-4166-4D3C-A311-A98696E07005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703559A9-450C-4656-91B8-481E31D88E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2055" name="Picture 1063" descr="mf_svetlov3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4191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ransition>
    <p:cover dir="r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17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34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51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68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878" indent="-342878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02" indent="-285732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2927" indent="-228586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098" indent="-228586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268" indent="-228586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439" indent="-22858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610" indent="-22858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8780" indent="-22858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5952" indent="-22858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0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2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2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3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4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4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96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66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5832" tIns="32916" rIns="65832" bIns="329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5832" tIns="32916" rIns="65832" bIns="329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2" y="6356223"/>
            <a:ext cx="2133981" cy="365760"/>
          </a:xfrm>
          <a:prstGeom prst="rect">
            <a:avLst/>
          </a:prstGeom>
        </p:spPr>
        <p:txBody>
          <a:bodyPr vert="horz" lIns="65832" tIns="32916" rIns="65832" bIns="32916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BEBB07-43B2-4169-8FE4-E678478E0D47}" type="datetimeFigureOut">
              <a:rPr lang="ru-RU">
                <a:solidFill>
                  <a:prstClr val="black">
                    <a:tint val="75000"/>
                  </a:prstClr>
                </a:solidFill>
                <a:effectLst/>
              </a:rPr>
              <a:pPr>
                <a:defRPr/>
              </a:pPr>
              <a:t>17.04.2013</a:t>
            </a:fld>
            <a:endParaRPr lang="ru-RU">
              <a:solidFill>
                <a:prstClr val="black">
                  <a:tint val="75000"/>
                </a:prstClr>
              </a:solidFill>
              <a:effectLst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3820" y="6356223"/>
            <a:ext cx="2896362" cy="365760"/>
          </a:xfrm>
          <a:prstGeom prst="rect">
            <a:avLst/>
          </a:prstGeom>
        </p:spPr>
        <p:txBody>
          <a:bodyPr vert="horz" lIns="65832" tIns="32916" rIns="65832" bIns="32916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  <a:effectLst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2820" y="6356223"/>
            <a:ext cx="2133981" cy="365760"/>
          </a:xfrm>
          <a:prstGeom prst="rect">
            <a:avLst/>
          </a:prstGeom>
        </p:spPr>
        <p:txBody>
          <a:bodyPr vert="horz" lIns="65832" tIns="32916" rIns="65832" bIns="32916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CD9161-174B-4182-8F02-401E73435C31}" type="slidenum">
              <a:rPr lang="ru-RU">
                <a:solidFill>
                  <a:prstClr val="black">
                    <a:tint val="75000"/>
                  </a:prstClr>
                </a:solidFill>
                <a:effectLst/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972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329163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658326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987489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316652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246872" indent="-246872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34889" indent="-205727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07" indent="-164581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71" indent="-164581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233" indent="-164581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0396" indent="-164581" algn="l" defTabSz="658326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559" indent="-164581" algn="l" defTabSz="658326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68722" indent="-164581" algn="l" defTabSz="658326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97885" indent="-164581" algn="l" defTabSz="658326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5832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9163" algn="l" defTabSz="65832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8326" algn="l" defTabSz="65832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89" algn="l" defTabSz="65832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16652" algn="l" defTabSz="65832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815" algn="l" defTabSz="65832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74977" algn="l" defTabSz="65832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04140" algn="l" defTabSz="65832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33304" algn="l" defTabSz="65832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138363"/>
            <a:ext cx="8229600" cy="1143000"/>
          </a:xfrm>
        </p:spPr>
        <p:txBody>
          <a:bodyPr lIns="92069" tIns="46035" rIns="92069" bIns="46035"/>
          <a:lstStyle/>
          <a:p>
            <a:pPr eaLnBrk="1" hangingPunct="1"/>
            <a:r>
              <a:rPr lang="ru-RU" sz="3600" b="1"/>
              <a:t>Динамическое программирование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68464" y="4400550"/>
            <a:ext cx="7018337" cy="1512888"/>
          </a:xfrm>
        </p:spPr>
        <p:txBody>
          <a:bodyPr/>
          <a:lstStyle/>
          <a:p>
            <a:pPr marL="609561" indent="-609561" eaLnBrk="1" hangingPunct="1">
              <a:buNone/>
              <a:defRPr/>
            </a:pP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828800" y="6248400"/>
            <a:ext cx="6324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9" tIns="46035" rIns="92069" bIns="46035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02" indent="-285732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2927" indent="-228586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098" indent="-228586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268" indent="-228586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439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610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8780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5952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9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Arial"/>
              </a:rPr>
              <a:t>Зайчик на лесенке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На вершине лесенки, содержащей N ступенек, находится зайчик, который начинает прыгать по ним вниз, к основанию.</a:t>
            </a:r>
          </a:p>
          <a:p>
            <a:pPr marL="0" indent="0"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Зайчик может прыгнуть на следующую ступеньку, на ступеньку через 1 или 2.</a:t>
            </a:r>
          </a:p>
          <a:p>
            <a:pPr marL="0" indent="0"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Определить число всевозможных “маршрутов” зайчика с вершины на землю.</a:t>
            </a:r>
          </a:p>
        </p:txBody>
      </p:sp>
    </p:spTree>
    <p:extLst>
      <p:ext uri="{BB962C8B-B14F-4D97-AF65-F5344CB8AC3E}">
        <p14:creationId xmlns:p14="http://schemas.microsoft.com/office/powerpoint/2010/main" val="268169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Arial"/>
              </a:rPr>
              <a:t>Зайчик на лесенке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Пусть зайчик находится на ступеньке с номером X.</a:t>
            </a:r>
          </a:p>
          <a:p>
            <a:pPr marL="0" indent="0">
              <a:buNone/>
            </a:pPr>
            <a:r>
              <a:rPr lang="ru-RU" dirty="0" smtClean="0"/>
              <a:t>По условию он может спрыгнуть на ступеньки с номерами X - 1, X - 2 и X - 3.</a:t>
            </a:r>
          </a:p>
          <a:p>
            <a:pPr marL="0" indent="0">
              <a:buNone/>
            </a:pPr>
            <a:r>
              <a:rPr lang="ru-RU" dirty="0" smtClean="0"/>
              <a:t>Пусть F(X) - число маршрутов со ступеньки X до земли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F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[</a:t>
            </a:r>
            <a:r>
              <a:rPr lang="fr-FR" sz="3600" dirty="0">
                <a:latin typeface="Arial" pitchFamily="34" charset="0"/>
                <a:cs typeface="Arial" pitchFamily="34" charset="0"/>
              </a:rPr>
              <a:t>X] = F[X – 1] + F[X – 2] + F[X – 3]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392700"/>
              </p:ext>
            </p:extLst>
          </p:nvPr>
        </p:nvGraphicFramePr>
        <p:xfrm>
          <a:off x="2183641" y="3314541"/>
          <a:ext cx="5090616" cy="1711756"/>
        </p:xfrm>
        <a:graphic>
          <a:graphicData uri="http://schemas.openxmlformats.org/drawingml/2006/table">
            <a:tbl>
              <a:tblPr/>
              <a:tblGrid>
                <a:gridCol w="2545308"/>
                <a:gridCol w="2545308"/>
              </a:tblGrid>
              <a:tr h="427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</a:rPr>
                        <a:t>F(1)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</a:rPr>
                        <a:t>1</a:t>
                      </a:r>
                      <a:r>
                        <a:rPr lang="ru-RU" sz="2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</a:rPr>
                        <a:t> </a:t>
                      </a:r>
                      <a:endParaRPr lang="ru-RU" sz="2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</a:rPr>
                        <a:t>F(2)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</a:rPr>
                        <a:t>1+1, 2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</a:rPr>
                        <a:t>F(3)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</a:rPr>
                        <a:t>1+1+1, 1+2, 2+1, 3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Программа на С++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42197"/>
            <a:ext cx="8229600" cy="4995081"/>
          </a:xfrm>
        </p:spPr>
        <p:txBody>
          <a:bodyPr/>
          <a:lstStyle/>
          <a:p>
            <a:pPr marL="0" indent="0">
              <a:buNone/>
            </a:pPr>
            <a:r>
              <a:rPr lang="fr-FR" sz="2400" dirty="0" smtClean="0"/>
              <a:t>#include &lt;iostream&gt;</a:t>
            </a:r>
          </a:p>
          <a:p>
            <a:pPr marL="0" indent="0">
              <a:buNone/>
            </a:pPr>
            <a:r>
              <a:rPr lang="en-US" sz="2400" dirty="0" smtClean="0"/>
              <a:t>u</a:t>
            </a:r>
            <a:r>
              <a:rPr lang="fr-FR" sz="2400" dirty="0" smtClean="0"/>
              <a:t>sing namespace std;</a:t>
            </a:r>
          </a:p>
          <a:p>
            <a:pPr marL="0" indent="0">
              <a:buNone/>
            </a:pPr>
            <a:r>
              <a:rPr lang="fr-FR" sz="2400" dirty="0" smtClean="0"/>
              <a:t>int main()</a:t>
            </a:r>
          </a:p>
          <a:p>
            <a:pPr marL="0" indent="0">
              <a:buNone/>
            </a:pPr>
            <a:r>
              <a:rPr lang="fr-FR" sz="2400" dirty="0" smtClean="0"/>
              <a:t>{	int N; long long F[31];  </a:t>
            </a:r>
          </a:p>
          <a:p>
            <a:pPr marL="0" indent="0">
              <a:buNone/>
            </a:pPr>
            <a:r>
              <a:rPr lang="fr-FR" sz="2400" dirty="0" smtClean="0"/>
              <a:t>	cin&gt;&gt;N;</a:t>
            </a:r>
          </a:p>
          <a:p>
            <a:pPr marL="0" indent="0">
              <a:buNone/>
            </a:pPr>
            <a:r>
              <a:rPr lang="fr-FR" sz="2400" dirty="0" smtClean="0"/>
              <a:t>	F[1]=1;F[2]=2;F[3]=4;</a:t>
            </a:r>
          </a:p>
          <a:p>
            <a:pPr marL="0" indent="0">
              <a:buNone/>
            </a:pPr>
            <a:r>
              <a:rPr lang="fr-FR" sz="2400" dirty="0" smtClean="0"/>
              <a:t>	for(int i=4; i &lt;= N; i++)</a:t>
            </a:r>
          </a:p>
          <a:p>
            <a:pPr marL="0" indent="0">
              <a:buNone/>
            </a:pPr>
            <a:r>
              <a:rPr lang="fr-FR" sz="2400" dirty="0" smtClean="0"/>
              <a:t>		F[i]=F[i-1]+F[i-2]+F[i-3];	</a:t>
            </a:r>
          </a:p>
          <a:p>
            <a:pPr marL="0" indent="0">
              <a:buNone/>
            </a:pPr>
            <a:r>
              <a:rPr lang="fr-FR" sz="2400" dirty="0" smtClean="0"/>
              <a:t>	cout&lt;&lt;F[N];	 </a:t>
            </a:r>
          </a:p>
          <a:p>
            <a:pPr marL="0" indent="0">
              <a:buNone/>
            </a:pPr>
            <a:r>
              <a:rPr lang="fr-FR" sz="2400" dirty="0" smtClean="0"/>
              <a:t>return 0;</a:t>
            </a:r>
          </a:p>
          <a:p>
            <a:pPr marL="0" indent="0">
              <a:buNone/>
            </a:pPr>
            <a:r>
              <a:rPr lang="fr-FR" sz="2400" dirty="0" smtClean="0"/>
              <a:t>}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858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961" y="301616"/>
            <a:ext cx="8229600" cy="1143000"/>
          </a:xfrm>
        </p:spPr>
        <p:txBody>
          <a:bodyPr/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Задача о фишке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Фишка может двигаться по полю длины N</a:t>
            </a:r>
          </a:p>
          <a:p>
            <a:pPr marL="0" indent="0">
              <a:buNone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только вперед. Длина хода фишки не</a:t>
            </a:r>
          </a:p>
          <a:p>
            <a:pPr marL="0" indent="0">
              <a:buNone/>
            </a:pPr>
            <a:r>
              <a:rPr lang="ru-RU" sz="3200">
                <a:latin typeface="Arial" pitchFamily="34" charset="0"/>
                <a:cs typeface="Arial" pitchFamily="34" charset="0"/>
              </a:rPr>
              <a:t>более </a:t>
            </a:r>
            <a:r>
              <a:rPr lang="ru-RU" sz="3200" smtClean="0">
                <a:latin typeface="Arial" pitchFamily="34" charset="0"/>
                <a:cs typeface="Arial" pitchFamily="34" charset="0"/>
              </a:rPr>
              <a:t>K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(N, K ≤10). 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Найти количество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различных путей, по которым фишка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может пройти поле от позиции 1 до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позиции N.</a:t>
            </a:r>
          </a:p>
        </p:txBody>
      </p:sp>
    </p:spTree>
    <p:extLst>
      <p:ext uri="{BB962C8B-B14F-4D97-AF65-F5344CB8AC3E}">
        <p14:creationId xmlns:p14="http://schemas.microsoft.com/office/powerpoint/2010/main" val="254480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8143" y="274320"/>
            <a:ext cx="8229600" cy="1143000"/>
          </a:xfrm>
        </p:spPr>
        <p:txBody>
          <a:bodyPr/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Задача о фишке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96538"/>
            <a:ext cx="8229600" cy="507696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Пусть 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- количество различных путей, по которым фишка может пройти поле от начала до позиции с номером i. Предположим, что для любого j от 1 до i известны значения величин 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Задача состоит в определении правила вычисления значения 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i+1</a:t>
            </a:r>
            <a:r>
              <a:rPr lang="en-US" dirty="0">
                <a:latin typeface="Arial" pitchFamily="34" charset="0"/>
                <a:cs typeface="Arial" pitchFamily="34" charset="0"/>
              </a:rPr>
              <a:t>]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используя значения известных величин. Заметим, что в позицию с номером i+1 фишка может попасть из позиций i, i-1,...,i-k.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48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[</a:t>
            </a:r>
            <a:r>
              <a:rPr lang="ru-RU" sz="4800" dirty="0">
                <a:latin typeface="Arial" pitchFamily="34" charset="0"/>
                <a:cs typeface="Arial" pitchFamily="34" charset="0"/>
              </a:rPr>
              <a:t>i+1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]</a:t>
            </a:r>
            <a:r>
              <a:rPr lang="ru-RU" sz="4800" dirty="0">
                <a:latin typeface="Arial" pitchFamily="34" charset="0"/>
                <a:cs typeface="Arial" pitchFamily="34" charset="0"/>
              </a:rPr>
              <a:t>=S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[</a:t>
            </a:r>
            <a:r>
              <a:rPr lang="ru-RU" sz="4800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]</a:t>
            </a:r>
            <a:r>
              <a:rPr lang="ru-RU" sz="4800" dirty="0">
                <a:latin typeface="Arial" pitchFamily="34" charset="0"/>
                <a:cs typeface="Arial" pitchFamily="34" charset="0"/>
              </a:rPr>
              <a:t>+S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[</a:t>
            </a:r>
            <a:r>
              <a:rPr lang="ru-RU" sz="4800" dirty="0">
                <a:latin typeface="Arial" pitchFamily="34" charset="0"/>
                <a:cs typeface="Arial" pitchFamily="34" charset="0"/>
              </a:rPr>
              <a:t>i-1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]</a:t>
            </a:r>
            <a:r>
              <a:rPr lang="ru-RU" sz="4800" dirty="0">
                <a:latin typeface="Arial" pitchFamily="34" charset="0"/>
                <a:cs typeface="Arial" pitchFamily="34" charset="0"/>
              </a:rPr>
              <a:t>+...+S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[</a:t>
            </a:r>
            <a:r>
              <a:rPr lang="ru-RU" sz="4800" dirty="0">
                <a:latin typeface="Arial" pitchFamily="34" charset="0"/>
                <a:cs typeface="Arial" pitchFamily="34" charset="0"/>
              </a:rPr>
              <a:t>i-k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]</a:t>
            </a:r>
            <a:r>
              <a:rPr lang="ru-RU" sz="4800" dirty="0">
                <a:latin typeface="Arial" pitchFamily="34" charset="0"/>
                <a:cs typeface="Arial" pitchFamily="34" charset="0"/>
              </a:rPr>
              <a:t> </a:t>
            </a:r>
            <a:endParaRPr lang="en-US" sz="4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Вычисляя последовательно значения величин 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>
                <a:latin typeface="Arial" pitchFamily="34" charset="0"/>
                <a:cs typeface="Arial" pitchFamily="34" charset="0"/>
              </a:rPr>
              <a:t>]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,..., 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по правилу, получаем значение 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dirty="0">
                <a:latin typeface="Arial" pitchFamily="34" charset="0"/>
                <a:cs typeface="Arial" pitchFamily="34" charset="0"/>
              </a:rPr>
              <a:t>]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решение задачи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83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39714" y="333375"/>
            <a:ext cx="89042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ru-RU" sz="3200">
                <a:effectLst/>
                <a:latin typeface="Arial" charset="0"/>
              </a:rPr>
              <a:t>Алгоритм динамического программирования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00075" y="1125539"/>
            <a:ext cx="8293100" cy="133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ru-RU" sz="2000" b="1">
                <a:effectLst/>
                <a:latin typeface="Times New Roman" pitchFamily="18" charset="0"/>
              </a:rPr>
              <a:t>Динамическое программирование</a:t>
            </a:r>
            <a:r>
              <a:rPr kumimoji="1" lang="ru-RU" sz="2000">
                <a:effectLst/>
                <a:latin typeface="Times New Roman" pitchFamily="18" charset="0"/>
              </a:rPr>
              <a:t> – </a:t>
            </a:r>
            <a:r>
              <a:rPr kumimoji="1" lang="ru-RU" sz="2000" b="1" i="1">
                <a:effectLst/>
                <a:latin typeface="Times New Roman" pitchFamily="18" charset="0"/>
              </a:rPr>
              <a:t>метод оптимизации, приспособленный к задачам, в которых требуется построить решение с максимизацией или минимизацией, т.е. оптимальным значением некоторого параметра.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55614" y="2636839"/>
            <a:ext cx="8220075" cy="25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ru-RU" sz="1800" u="sng">
                <a:effectLst/>
                <a:latin typeface="Times New Roman" pitchFamily="18" charset="0"/>
              </a:rPr>
              <a:t>Его алгоритм можно сформулировать так</a:t>
            </a:r>
            <a:r>
              <a:rPr kumimoji="1" lang="ru-RU" sz="1800">
                <a:effectLst/>
                <a:latin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1" lang="ru-RU" sz="1800">
                <a:effectLst/>
                <a:latin typeface="Times New Roman" pitchFamily="18" charset="0"/>
              </a:rPr>
              <a:t>Выделить и описать подзадачи, через решение которых будет выражаться искомое решение;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1" lang="ru-RU" sz="1800">
                <a:effectLst/>
                <a:latin typeface="Times New Roman" pitchFamily="18" charset="0"/>
              </a:rPr>
              <a:t>Выписать рекуррентные соотношения (уравнения), связывающие оптимальные значения параметра для всех подзадач;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1" lang="ru-RU" sz="1800">
                <a:effectLst/>
                <a:latin typeface="Times New Roman" pitchFamily="18" charset="0"/>
              </a:rPr>
              <a:t>Вычислить оптимальное значение параметра для всех подзадач;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1" lang="ru-RU" sz="1800">
                <a:effectLst/>
                <a:latin typeface="Times New Roman" pitchFamily="18" charset="0"/>
              </a:rPr>
              <a:t>Построить само оптимальное решение.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763713" y="5229226"/>
            <a:ext cx="6697662" cy="523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ru-RU" sz="1400">
                <a:effectLst/>
                <a:latin typeface="Times New Roman" pitchFamily="18" charset="0"/>
              </a:rPr>
              <a:t>В задачах на подсчет количеств допустимых вариантов (задачи рассмотрены выше) пункт 4 не нужен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о черепашке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597" y="2486166"/>
            <a:ext cx="6168788" cy="4112526"/>
          </a:xfrm>
        </p:spPr>
      </p:pic>
      <p:sp>
        <p:nvSpPr>
          <p:cNvPr id="5" name="TextBox 4"/>
          <p:cNvSpPr txBox="1"/>
          <p:nvPr/>
        </p:nvSpPr>
        <p:spPr>
          <a:xfrm>
            <a:off x="1419367" y="1569494"/>
            <a:ext cx="6523630" cy="830997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r>
              <a:rPr lang="ru-RU" dirty="0" smtClean="0"/>
              <a:t>Сколько вариантов пройти с левого нижнего угла в правый верхний угол?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260487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92069" tIns="46035" rIns="92069" bIns="46035">
            <a:normAutofit fontScale="90000"/>
          </a:bodyPr>
          <a:lstStyle/>
          <a:p>
            <a:pPr eaLnBrk="1" hangingPunct="1">
              <a:defRPr/>
            </a:pPr>
            <a:r>
              <a:rPr lang="ru-RU" sz="4000" dirty="0"/>
              <a:t>Формулировка задачи динамического программирования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169988" y="1946275"/>
            <a:ext cx="7772400" cy="430053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500">
                <a:effectLst>
                  <a:outerShdw blurRad="38100" dist="38100" dir="2700000" algn="tl">
                    <a:srgbClr val="C0C0C0"/>
                  </a:outerShdw>
                </a:effectLst>
              </a:rPr>
              <a:t>Дано: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множество состояний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ru-RU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в том числе </a:t>
            </a:r>
            <a:r>
              <a:rPr lang="ru-RU" sz="1900" i="1">
                <a:effectLst>
                  <a:outerShdw blurRad="38100" dist="38100" dir="2700000" algn="tl">
                    <a:srgbClr val="C0C0C0"/>
                  </a:outerShdw>
                </a:effectLst>
              </a:rPr>
              <a:t>начальное</a:t>
            </a:r>
            <a:r>
              <a:rPr lang="ru-RU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 и </a:t>
            </a:r>
            <a:r>
              <a:rPr lang="ru-RU" sz="1900" i="1">
                <a:effectLst>
                  <a:outerShdw blurRad="38100" dist="38100" dir="2700000" algn="tl">
                    <a:srgbClr val="C0C0C0"/>
                  </a:outerShdw>
                </a:effectLst>
              </a:rPr>
              <a:t>конечное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множество возможных переходов из одного состояния в другое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ru-RU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с каждым переходом связывается числовой параметр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ru-RU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интерпретируется как затраты, выгода, расстояние, время и т.п.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500">
                <a:effectLst>
                  <a:outerShdw blurRad="38100" dist="38100" dir="2700000" algn="tl">
                    <a:srgbClr val="C0C0C0"/>
                  </a:outerShdw>
                </a:effectLst>
              </a:rPr>
              <a:t>Найти: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оптимальную последовательность переходов (</a:t>
            </a:r>
            <a:r>
              <a:rPr lang="ru-RU" sz="2200" i="1">
                <a:effectLst>
                  <a:outerShdw blurRad="38100" dist="38100" dir="2700000" algn="tl">
                    <a:srgbClr val="C0C0C0"/>
                  </a:outerShdw>
                </a:effectLst>
              </a:rPr>
              <a:t>путь</a:t>
            </a:r>
            <a:r>
              <a:rPr lang="ru-RU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) из начального состояния в конечное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ru-RU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максимум или минимум суммы числовых параметров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ru-RU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предполагается, что хотя бы один путь из начального состояния в конечное существует</a:t>
            </a:r>
          </a:p>
        </p:txBody>
      </p:sp>
      <p:sp>
        <p:nvSpPr>
          <p:cNvPr id="1536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72450" y="6248400"/>
            <a:ext cx="74295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9" tIns="46035" rIns="92069" bIns="46035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02" indent="-285732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2927" indent="-228586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098" indent="-228586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268" indent="-228586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439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610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8780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5952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E3B6B1C-F557-4469-810F-B38DFF62F6A9}" type="slidenum">
              <a:rPr lang="ru-RU" sz="1400">
                <a:solidFill>
                  <a:schemeClr val="hlink"/>
                </a:solidFill>
              </a:rPr>
              <a:pPr eaLnBrk="1" hangingPunct="1"/>
              <a:t>17</a:t>
            </a:fld>
            <a:r>
              <a:rPr lang="ru-RU" sz="1400">
                <a:solidFill>
                  <a:schemeClr val="hlink"/>
                </a:solidFill>
              </a:rPr>
              <a:t>/</a:t>
            </a:r>
            <a:r>
              <a:rPr lang="ru-RU" sz="1200">
                <a:solidFill>
                  <a:schemeClr val="hlink"/>
                </a:solidFill>
              </a:rPr>
              <a:t>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43000" y="249238"/>
            <a:ext cx="7772400" cy="1143000"/>
          </a:xfrm>
        </p:spPr>
        <p:txBody>
          <a:bodyPr lIns="92069" tIns="46035" rIns="92069" bIns="46035"/>
          <a:lstStyle/>
          <a:p>
            <a:pPr eaLnBrk="1" hangingPunct="1"/>
            <a:r>
              <a:rPr lang="ru-RU" smtClean="0"/>
              <a:t>Пример </a:t>
            </a:r>
          </a:p>
        </p:txBody>
      </p:sp>
      <p:sp>
        <p:nvSpPr>
          <p:cNvPr id="7" name="Восьмиугольник 6"/>
          <p:cNvSpPr/>
          <p:nvPr/>
        </p:nvSpPr>
        <p:spPr bwMode="auto">
          <a:xfrm>
            <a:off x="1262064" y="3052763"/>
            <a:ext cx="579437" cy="579437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/>
          <a:lstStyle/>
          <a:p>
            <a:pPr>
              <a:defRPr/>
            </a:pPr>
            <a:r>
              <a:rPr lang="ru-RU" dirty="0"/>
              <a:t>0</a:t>
            </a:r>
          </a:p>
        </p:txBody>
      </p:sp>
      <p:sp>
        <p:nvSpPr>
          <p:cNvPr id="8" name="Восьмиугольник 7"/>
          <p:cNvSpPr/>
          <p:nvPr/>
        </p:nvSpPr>
        <p:spPr bwMode="auto">
          <a:xfrm>
            <a:off x="8048625" y="3052763"/>
            <a:ext cx="579438" cy="579437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/>
          <a:lstStyle/>
          <a:p>
            <a:pPr algn="ctr">
              <a:defRPr/>
            </a:pPr>
            <a:r>
              <a:rPr lang="ru-RU" dirty="0"/>
              <a:t>18</a:t>
            </a:r>
          </a:p>
        </p:txBody>
      </p:sp>
      <p:sp>
        <p:nvSpPr>
          <p:cNvPr id="9" name="Восьмиугольник 8"/>
          <p:cNvSpPr/>
          <p:nvPr/>
        </p:nvSpPr>
        <p:spPr bwMode="auto">
          <a:xfrm>
            <a:off x="2576513" y="2085975"/>
            <a:ext cx="295275" cy="296863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1</a:t>
            </a:r>
          </a:p>
        </p:txBody>
      </p:sp>
      <p:sp>
        <p:nvSpPr>
          <p:cNvPr id="10" name="Восьмиугольник 9"/>
          <p:cNvSpPr/>
          <p:nvPr/>
        </p:nvSpPr>
        <p:spPr bwMode="auto">
          <a:xfrm>
            <a:off x="2601914" y="3284538"/>
            <a:ext cx="295275" cy="295275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2</a:t>
            </a:r>
          </a:p>
        </p:txBody>
      </p:sp>
      <p:sp>
        <p:nvSpPr>
          <p:cNvPr id="11" name="Восьмиугольник 10"/>
          <p:cNvSpPr/>
          <p:nvPr/>
        </p:nvSpPr>
        <p:spPr bwMode="auto">
          <a:xfrm>
            <a:off x="2601914" y="4584700"/>
            <a:ext cx="295275" cy="296863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3</a:t>
            </a:r>
          </a:p>
        </p:txBody>
      </p:sp>
      <p:sp>
        <p:nvSpPr>
          <p:cNvPr id="12" name="Восьмиугольник 11"/>
          <p:cNvSpPr/>
          <p:nvPr/>
        </p:nvSpPr>
        <p:spPr bwMode="auto">
          <a:xfrm>
            <a:off x="4224338" y="1416051"/>
            <a:ext cx="296862" cy="296863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5</a:t>
            </a:r>
          </a:p>
        </p:txBody>
      </p:sp>
      <p:sp>
        <p:nvSpPr>
          <p:cNvPr id="13" name="Восьмиугольник 12"/>
          <p:cNvSpPr/>
          <p:nvPr/>
        </p:nvSpPr>
        <p:spPr bwMode="auto">
          <a:xfrm>
            <a:off x="4249738" y="3914775"/>
            <a:ext cx="296862" cy="296863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7</a:t>
            </a:r>
          </a:p>
        </p:txBody>
      </p:sp>
      <p:sp>
        <p:nvSpPr>
          <p:cNvPr id="14" name="Восьмиугольник 13"/>
          <p:cNvSpPr/>
          <p:nvPr/>
        </p:nvSpPr>
        <p:spPr bwMode="auto">
          <a:xfrm>
            <a:off x="4224338" y="2717801"/>
            <a:ext cx="296862" cy="295275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6</a:t>
            </a:r>
          </a:p>
        </p:txBody>
      </p:sp>
      <p:sp>
        <p:nvSpPr>
          <p:cNvPr id="15" name="Восьмиугольник 14"/>
          <p:cNvSpPr/>
          <p:nvPr/>
        </p:nvSpPr>
        <p:spPr bwMode="auto">
          <a:xfrm>
            <a:off x="4249738" y="5216525"/>
            <a:ext cx="296862" cy="295275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8</a:t>
            </a:r>
          </a:p>
        </p:txBody>
      </p:sp>
      <p:sp>
        <p:nvSpPr>
          <p:cNvPr id="16" name="Восьмиугольник 15"/>
          <p:cNvSpPr/>
          <p:nvPr/>
        </p:nvSpPr>
        <p:spPr bwMode="auto">
          <a:xfrm>
            <a:off x="5461001" y="1365250"/>
            <a:ext cx="295275" cy="296863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10</a:t>
            </a:r>
          </a:p>
        </p:txBody>
      </p:sp>
      <p:sp>
        <p:nvSpPr>
          <p:cNvPr id="17" name="Восьмиугольник 16"/>
          <p:cNvSpPr/>
          <p:nvPr/>
        </p:nvSpPr>
        <p:spPr bwMode="auto">
          <a:xfrm>
            <a:off x="5486401" y="3863976"/>
            <a:ext cx="296863" cy="295275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12</a:t>
            </a:r>
          </a:p>
        </p:txBody>
      </p:sp>
      <p:sp>
        <p:nvSpPr>
          <p:cNvPr id="18" name="Восьмиугольник 17"/>
          <p:cNvSpPr/>
          <p:nvPr/>
        </p:nvSpPr>
        <p:spPr bwMode="auto">
          <a:xfrm>
            <a:off x="5461001" y="2755900"/>
            <a:ext cx="295275" cy="296863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11</a:t>
            </a:r>
          </a:p>
        </p:txBody>
      </p:sp>
      <p:sp>
        <p:nvSpPr>
          <p:cNvPr id="19" name="Восьмиугольник 18"/>
          <p:cNvSpPr/>
          <p:nvPr/>
        </p:nvSpPr>
        <p:spPr bwMode="auto">
          <a:xfrm>
            <a:off x="5486401" y="5254626"/>
            <a:ext cx="296863" cy="296863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13</a:t>
            </a:r>
          </a:p>
        </p:txBody>
      </p:sp>
      <p:sp>
        <p:nvSpPr>
          <p:cNvPr id="20" name="Восьмиугольник 19"/>
          <p:cNvSpPr/>
          <p:nvPr/>
        </p:nvSpPr>
        <p:spPr bwMode="auto">
          <a:xfrm>
            <a:off x="3451226" y="3297239"/>
            <a:ext cx="296863" cy="295275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4</a:t>
            </a:r>
          </a:p>
        </p:txBody>
      </p:sp>
      <p:sp>
        <p:nvSpPr>
          <p:cNvPr id="21" name="Восьмиугольник 20"/>
          <p:cNvSpPr/>
          <p:nvPr/>
        </p:nvSpPr>
        <p:spPr bwMode="auto">
          <a:xfrm>
            <a:off x="6761163" y="2266950"/>
            <a:ext cx="296862" cy="295275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14</a:t>
            </a:r>
          </a:p>
        </p:txBody>
      </p:sp>
      <p:sp>
        <p:nvSpPr>
          <p:cNvPr id="22" name="Восьмиугольник 21"/>
          <p:cNvSpPr/>
          <p:nvPr/>
        </p:nvSpPr>
        <p:spPr bwMode="auto">
          <a:xfrm>
            <a:off x="6786563" y="3463926"/>
            <a:ext cx="296862" cy="296863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15</a:t>
            </a:r>
          </a:p>
        </p:txBody>
      </p:sp>
      <p:sp>
        <p:nvSpPr>
          <p:cNvPr id="23" name="Восьмиугольник 22"/>
          <p:cNvSpPr/>
          <p:nvPr/>
        </p:nvSpPr>
        <p:spPr bwMode="auto">
          <a:xfrm>
            <a:off x="6786563" y="4765676"/>
            <a:ext cx="296862" cy="295275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16</a:t>
            </a:r>
          </a:p>
        </p:txBody>
      </p:sp>
      <p:sp>
        <p:nvSpPr>
          <p:cNvPr id="24" name="Восьмиугольник 23"/>
          <p:cNvSpPr/>
          <p:nvPr/>
        </p:nvSpPr>
        <p:spPr bwMode="auto">
          <a:xfrm>
            <a:off x="4894263" y="2085975"/>
            <a:ext cx="295275" cy="296863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9</a:t>
            </a:r>
          </a:p>
        </p:txBody>
      </p:sp>
      <p:sp>
        <p:nvSpPr>
          <p:cNvPr id="25" name="Восьмиугольник 24"/>
          <p:cNvSpPr/>
          <p:nvPr/>
        </p:nvSpPr>
        <p:spPr bwMode="auto">
          <a:xfrm>
            <a:off x="7469188" y="3992563"/>
            <a:ext cx="296862" cy="296862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17</a:t>
            </a:r>
          </a:p>
        </p:txBody>
      </p:sp>
      <p:cxnSp>
        <p:nvCxnSpPr>
          <p:cNvPr id="16406" name="Прямая со стрелкой 26"/>
          <p:cNvCxnSpPr>
            <a:cxnSpLocks noChangeShapeType="1"/>
            <a:stCxn id="7" idx="2"/>
            <a:endCxn id="9" idx="2"/>
          </p:cNvCxnSpPr>
          <p:nvPr/>
        </p:nvCxnSpPr>
        <p:spPr bwMode="auto">
          <a:xfrm rot="5400000" flipH="1" flipV="1">
            <a:off x="1745457" y="2221707"/>
            <a:ext cx="757238" cy="90487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7" name="Прямая со стрелкой 28"/>
          <p:cNvCxnSpPr>
            <a:cxnSpLocks noChangeShapeType="1"/>
            <a:stCxn id="7" idx="2"/>
            <a:endCxn id="10" idx="2"/>
          </p:cNvCxnSpPr>
          <p:nvPr/>
        </p:nvCxnSpPr>
        <p:spPr bwMode="auto">
          <a:xfrm>
            <a:off x="1841501" y="3462338"/>
            <a:ext cx="760413" cy="3175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8" name="Прямая со стрелкой 31"/>
          <p:cNvCxnSpPr>
            <a:cxnSpLocks noChangeShapeType="1"/>
            <a:stCxn id="7" idx="2"/>
            <a:endCxn id="11" idx="2"/>
          </p:cNvCxnSpPr>
          <p:nvPr/>
        </p:nvCxnSpPr>
        <p:spPr bwMode="auto">
          <a:xfrm rot="16200000" flipH="1">
            <a:off x="1616870" y="3686970"/>
            <a:ext cx="1039813" cy="93027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9" name="Прямая со стрелкой 34"/>
          <p:cNvCxnSpPr>
            <a:cxnSpLocks noChangeShapeType="1"/>
            <a:stCxn id="9" idx="2"/>
            <a:endCxn id="12" idx="2"/>
          </p:cNvCxnSpPr>
          <p:nvPr/>
        </p:nvCxnSpPr>
        <p:spPr bwMode="auto">
          <a:xfrm flipV="1">
            <a:off x="2871788" y="1625600"/>
            <a:ext cx="1352550" cy="547688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0" name="Прямая со стрелкой 36"/>
          <p:cNvCxnSpPr>
            <a:cxnSpLocks noChangeShapeType="1"/>
            <a:stCxn id="9" idx="2"/>
            <a:endCxn id="14" idx="2"/>
          </p:cNvCxnSpPr>
          <p:nvPr/>
        </p:nvCxnSpPr>
        <p:spPr bwMode="auto">
          <a:xfrm>
            <a:off x="2871788" y="2295525"/>
            <a:ext cx="1352550" cy="5080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1" name="Прямая со стрелкой 38"/>
          <p:cNvCxnSpPr>
            <a:cxnSpLocks noChangeShapeType="1"/>
            <a:stCxn id="10" idx="2"/>
            <a:endCxn id="20" idx="2"/>
          </p:cNvCxnSpPr>
          <p:nvPr/>
        </p:nvCxnSpPr>
        <p:spPr bwMode="auto">
          <a:xfrm>
            <a:off x="2897189" y="3494088"/>
            <a:ext cx="554037" cy="127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2" name="Прямая со стрелкой 40"/>
          <p:cNvCxnSpPr>
            <a:cxnSpLocks noChangeShapeType="1"/>
            <a:stCxn id="9" idx="2"/>
            <a:endCxn id="20" idx="2"/>
          </p:cNvCxnSpPr>
          <p:nvPr/>
        </p:nvCxnSpPr>
        <p:spPr bwMode="auto">
          <a:xfrm rot="16200000" flipH="1">
            <a:off x="2704307" y="2463006"/>
            <a:ext cx="914400" cy="754063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3" name="Прямая со стрелкой 43"/>
          <p:cNvCxnSpPr>
            <a:cxnSpLocks noChangeShapeType="1"/>
            <a:stCxn id="11" idx="2"/>
            <a:endCxn id="15" idx="2"/>
          </p:cNvCxnSpPr>
          <p:nvPr/>
        </p:nvCxnSpPr>
        <p:spPr bwMode="auto">
          <a:xfrm>
            <a:off x="2897188" y="4794250"/>
            <a:ext cx="1352550" cy="5080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4" name="Прямая со стрелкой 45"/>
          <p:cNvCxnSpPr>
            <a:cxnSpLocks noChangeShapeType="1"/>
            <a:stCxn id="11" idx="2"/>
            <a:endCxn id="13" idx="2"/>
          </p:cNvCxnSpPr>
          <p:nvPr/>
        </p:nvCxnSpPr>
        <p:spPr bwMode="auto">
          <a:xfrm flipV="1">
            <a:off x="2897188" y="4124325"/>
            <a:ext cx="1352550" cy="547688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5" name="Прямая со стрелкой 49"/>
          <p:cNvCxnSpPr>
            <a:cxnSpLocks noChangeShapeType="1"/>
            <a:stCxn id="20" idx="2"/>
            <a:endCxn id="13" idx="2"/>
          </p:cNvCxnSpPr>
          <p:nvPr/>
        </p:nvCxnSpPr>
        <p:spPr bwMode="auto">
          <a:xfrm>
            <a:off x="3748089" y="3506789"/>
            <a:ext cx="588962" cy="407987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6" name="Прямая со стрелкой 51"/>
          <p:cNvCxnSpPr>
            <a:cxnSpLocks noChangeShapeType="1"/>
            <a:stCxn id="12" idx="2"/>
            <a:endCxn id="16" idx="2"/>
          </p:cNvCxnSpPr>
          <p:nvPr/>
        </p:nvCxnSpPr>
        <p:spPr bwMode="auto">
          <a:xfrm flipV="1">
            <a:off x="4521200" y="1452563"/>
            <a:ext cx="939800" cy="508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7" name="Прямая со стрелкой 53"/>
          <p:cNvCxnSpPr>
            <a:cxnSpLocks noChangeShapeType="1"/>
            <a:stCxn id="12" idx="2"/>
            <a:endCxn id="24" idx="2"/>
          </p:cNvCxnSpPr>
          <p:nvPr/>
        </p:nvCxnSpPr>
        <p:spPr bwMode="auto">
          <a:xfrm>
            <a:off x="4521200" y="1625600"/>
            <a:ext cx="458788" cy="46037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8" name="Прямая со стрелкой 55"/>
          <p:cNvCxnSpPr>
            <a:cxnSpLocks noChangeShapeType="1"/>
            <a:stCxn id="14" idx="2"/>
            <a:endCxn id="24" idx="2"/>
          </p:cNvCxnSpPr>
          <p:nvPr/>
        </p:nvCxnSpPr>
        <p:spPr bwMode="auto">
          <a:xfrm rot="5400000" flipH="1" flipV="1">
            <a:off x="4452939" y="2276475"/>
            <a:ext cx="422275" cy="46037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9" name="Прямая со стрелкой 57"/>
          <p:cNvCxnSpPr>
            <a:cxnSpLocks noChangeShapeType="1"/>
            <a:stCxn id="14" idx="2"/>
            <a:endCxn id="18" idx="2"/>
          </p:cNvCxnSpPr>
          <p:nvPr/>
        </p:nvCxnSpPr>
        <p:spPr bwMode="auto">
          <a:xfrm>
            <a:off x="4521200" y="2803525"/>
            <a:ext cx="939800" cy="39688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0" name="Прямая со стрелкой 59"/>
          <p:cNvCxnSpPr>
            <a:cxnSpLocks noChangeShapeType="1"/>
            <a:stCxn id="14" idx="2"/>
            <a:endCxn id="17" idx="2"/>
          </p:cNvCxnSpPr>
          <p:nvPr/>
        </p:nvCxnSpPr>
        <p:spPr bwMode="auto">
          <a:xfrm>
            <a:off x="4521201" y="2927351"/>
            <a:ext cx="1052513" cy="93662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1" name="Прямая со стрелкой 61"/>
          <p:cNvCxnSpPr>
            <a:cxnSpLocks noChangeShapeType="1"/>
            <a:stCxn id="13" idx="2"/>
            <a:endCxn id="17" idx="2"/>
          </p:cNvCxnSpPr>
          <p:nvPr/>
        </p:nvCxnSpPr>
        <p:spPr bwMode="auto">
          <a:xfrm flipV="1">
            <a:off x="4546600" y="4073525"/>
            <a:ext cx="939800" cy="508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2" name="Прямая со стрелкой 63"/>
          <p:cNvCxnSpPr>
            <a:cxnSpLocks noChangeShapeType="1"/>
            <a:stCxn id="15" idx="2"/>
            <a:endCxn id="19" idx="2"/>
          </p:cNvCxnSpPr>
          <p:nvPr/>
        </p:nvCxnSpPr>
        <p:spPr bwMode="auto">
          <a:xfrm>
            <a:off x="4546600" y="5426075"/>
            <a:ext cx="939800" cy="381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3" name="Прямая со стрелкой 65"/>
          <p:cNvCxnSpPr>
            <a:cxnSpLocks noChangeShapeType="1"/>
            <a:stCxn id="15" idx="2"/>
            <a:endCxn id="17" idx="2"/>
          </p:cNvCxnSpPr>
          <p:nvPr/>
        </p:nvCxnSpPr>
        <p:spPr bwMode="auto">
          <a:xfrm flipV="1">
            <a:off x="4546601" y="4159250"/>
            <a:ext cx="1027113" cy="11430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4" name="Прямая со стрелкой 67"/>
          <p:cNvCxnSpPr>
            <a:cxnSpLocks noChangeShapeType="1"/>
            <a:stCxn id="13" idx="2"/>
            <a:endCxn id="18" idx="2"/>
          </p:cNvCxnSpPr>
          <p:nvPr/>
        </p:nvCxnSpPr>
        <p:spPr bwMode="auto">
          <a:xfrm flipV="1">
            <a:off x="4546600" y="2965451"/>
            <a:ext cx="914400" cy="1036638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5" name="Прямая со стрелкой 69"/>
          <p:cNvCxnSpPr>
            <a:cxnSpLocks noChangeShapeType="1"/>
            <a:stCxn id="24" idx="2"/>
            <a:endCxn id="21" idx="2"/>
          </p:cNvCxnSpPr>
          <p:nvPr/>
        </p:nvCxnSpPr>
        <p:spPr bwMode="auto">
          <a:xfrm>
            <a:off x="5189539" y="2295526"/>
            <a:ext cx="1571625" cy="18097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6" name="Прямая со стрелкой 71"/>
          <p:cNvCxnSpPr>
            <a:cxnSpLocks noChangeShapeType="1"/>
            <a:stCxn id="16" idx="2"/>
            <a:endCxn id="21" idx="2"/>
          </p:cNvCxnSpPr>
          <p:nvPr/>
        </p:nvCxnSpPr>
        <p:spPr bwMode="auto">
          <a:xfrm>
            <a:off x="5756275" y="1574801"/>
            <a:ext cx="1004888" cy="77787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7" name="Прямая со стрелкой 73"/>
          <p:cNvCxnSpPr>
            <a:cxnSpLocks noChangeShapeType="1"/>
            <a:stCxn id="24" idx="2"/>
            <a:endCxn id="16" idx="2"/>
          </p:cNvCxnSpPr>
          <p:nvPr/>
        </p:nvCxnSpPr>
        <p:spPr bwMode="auto">
          <a:xfrm flipV="1">
            <a:off x="5189539" y="1662114"/>
            <a:ext cx="357187" cy="51117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8" name="Прямая со стрелкой 75"/>
          <p:cNvCxnSpPr>
            <a:cxnSpLocks noChangeShapeType="1"/>
            <a:stCxn id="18" idx="2"/>
            <a:endCxn id="22" idx="2"/>
          </p:cNvCxnSpPr>
          <p:nvPr/>
        </p:nvCxnSpPr>
        <p:spPr bwMode="auto">
          <a:xfrm>
            <a:off x="5756275" y="2965450"/>
            <a:ext cx="1030288" cy="585788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9" name="Прямая со стрелкой 77"/>
          <p:cNvCxnSpPr>
            <a:cxnSpLocks noChangeShapeType="1"/>
            <a:stCxn id="17" idx="2"/>
            <a:endCxn id="22" idx="2"/>
          </p:cNvCxnSpPr>
          <p:nvPr/>
        </p:nvCxnSpPr>
        <p:spPr bwMode="auto">
          <a:xfrm flipV="1">
            <a:off x="5783263" y="3673475"/>
            <a:ext cx="1003300" cy="27622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0" name="Прямая со стрелкой 79"/>
          <p:cNvCxnSpPr>
            <a:cxnSpLocks noChangeShapeType="1"/>
            <a:stCxn id="19" idx="2"/>
            <a:endCxn id="23" idx="2"/>
          </p:cNvCxnSpPr>
          <p:nvPr/>
        </p:nvCxnSpPr>
        <p:spPr bwMode="auto">
          <a:xfrm flipV="1">
            <a:off x="5783263" y="4975225"/>
            <a:ext cx="1003300" cy="366713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1" name="Прямая со стрелкой 81"/>
          <p:cNvCxnSpPr>
            <a:cxnSpLocks noChangeShapeType="1"/>
            <a:stCxn id="19" idx="2"/>
            <a:endCxn id="22" idx="2"/>
          </p:cNvCxnSpPr>
          <p:nvPr/>
        </p:nvCxnSpPr>
        <p:spPr bwMode="auto">
          <a:xfrm rot="5400000" flipH="1" flipV="1">
            <a:off x="5537995" y="3918745"/>
            <a:ext cx="1493837" cy="117792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2" name="Прямая со стрелкой 83"/>
          <p:cNvCxnSpPr>
            <a:cxnSpLocks noChangeShapeType="1"/>
            <a:stCxn id="18" idx="2"/>
            <a:endCxn id="23" idx="2"/>
          </p:cNvCxnSpPr>
          <p:nvPr/>
        </p:nvCxnSpPr>
        <p:spPr bwMode="auto">
          <a:xfrm rot="16200000" flipH="1">
            <a:off x="5329239" y="3394076"/>
            <a:ext cx="1798637" cy="1116013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3" name="Прямая со стрелкой 85"/>
          <p:cNvCxnSpPr>
            <a:cxnSpLocks noChangeShapeType="1"/>
            <a:stCxn id="21" idx="2"/>
            <a:endCxn id="8" idx="2"/>
          </p:cNvCxnSpPr>
          <p:nvPr/>
        </p:nvCxnSpPr>
        <p:spPr bwMode="auto">
          <a:xfrm>
            <a:off x="7058025" y="2476501"/>
            <a:ext cx="1160463" cy="576263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4" name="Прямая со стрелкой 87"/>
          <p:cNvCxnSpPr>
            <a:cxnSpLocks noChangeShapeType="1"/>
            <a:stCxn id="22" idx="2"/>
            <a:endCxn id="25" idx="2"/>
          </p:cNvCxnSpPr>
          <p:nvPr/>
        </p:nvCxnSpPr>
        <p:spPr bwMode="auto">
          <a:xfrm>
            <a:off x="7083426" y="3673475"/>
            <a:ext cx="473075" cy="319088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5" name="Прямая со стрелкой 89"/>
          <p:cNvCxnSpPr>
            <a:cxnSpLocks noChangeShapeType="1"/>
            <a:stCxn id="23" idx="2"/>
            <a:endCxn id="25" idx="2"/>
          </p:cNvCxnSpPr>
          <p:nvPr/>
        </p:nvCxnSpPr>
        <p:spPr bwMode="auto">
          <a:xfrm flipV="1">
            <a:off x="7083426" y="4289426"/>
            <a:ext cx="473075" cy="56197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6" name="Прямая со стрелкой 91"/>
          <p:cNvCxnSpPr>
            <a:cxnSpLocks noChangeShapeType="1"/>
            <a:stCxn id="25" idx="2"/>
            <a:endCxn id="8" idx="2"/>
          </p:cNvCxnSpPr>
          <p:nvPr/>
        </p:nvCxnSpPr>
        <p:spPr bwMode="auto">
          <a:xfrm flipV="1">
            <a:off x="7766050" y="3632201"/>
            <a:ext cx="452438" cy="44767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7" name="Прямая со стрелкой 93"/>
          <p:cNvCxnSpPr>
            <a:cxnSpLocks noChangeShapeType="1"/>
            <a:stCxn id="24" idx="2"/>
            <a:endCxn id="8" idx="2"/>
          </p:cNvCxnSpPr>
          <p:nvPr/>
        </p:nvCxnSpPr>
        <p:spPr bwMode="auto">
          <a:xfrm>
            <a:off x="5189538" y="2295525"/>
            <a:ext cx="2859087" cy="9271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7" name="TextBox 96"/>
          <p:cNvSpPr txBox="1"/>
          <p:nvPr/>
        </p:nvSpPr>
        <p:spPr>
          <a:xfrm>
            <a:off x="1854201" y="2357439"/>
            <a:ext cx="282575" cy="306387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3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3294064" y="1547814"/>
            <a:ext cx="282575" cy="307975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</a:rPr>
              <a:t>8</a:t>
            </a:r>
            <a:endParaRPr lang="ru-RU" dirty="0"/>
          </a:p>
        </p:txBody>
      </p:sp>
      <p:sp>
        <p:nvSpPr>
          <p:cNvPr id="99" name="TextBox 98"/>
          <p:cNvSpPr txBox="1"/>
          <p:nvPr/>
        </p:nvSpPr>
        <p:spPr>
          <a:xfrm>
            <a:off x="2085976" y="3090864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5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987676" y="3116264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4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135189" y="3925889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4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049589" y="4273551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7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128964" y="2665414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4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3606801" y="2382839"/>
            <a:ext cx="379413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12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694114" y="4918076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7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789488" y="4518026"/>
            <a:ext cx="280987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6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3940176" y="3451226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9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4852989" y="1200151"/>
            <a:ext cx="282575" cy="307975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</a:rPr>
              <a:t>1</a:t>
            </a:r>
            <a:endParaRPr lang="ru-RU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4659314" y="1598614"/>
            <a:ext cx="282575" cy="307975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</a:rPr>
              <a:t>1</a:t>
            </a:r>
            <a:endParaRPr lang="ru-RU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5148264" y="1714501"/>
            <a:ext cx="282575" cy="307975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</a:rPr>
              <a:t>4</a:t>
            </a:r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5908676" y="2062164"/>
            <a:ext cx="282575" cy="307975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</a:rPr>
              <a:t>2</a:t>
            </a: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6127751" y="1663701"/>
            <a:ext cx="379413" cy="307975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</a:rPr>
              <a:t>16</a:t>
            </a:r>
            <a:endParaRPr lang="ru-RU" dirty="0"/>
          </a:p>
        </p:txBody>
      </p:sp>
      <p:sp>
        <p:nvSpPr>
          <p:cNvPr id="113" name="TextBox 112"/>
          <p:cNvSpPr txBox="1"/>
          <p:nvPr/>
        </p:nvSpPr>
        <p:spPr>
          <a:xfrm>
            <a:off x="4352926" y="2266951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0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881564" y="2589214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7</a:t>
            </a:r>
          </a:p>
        </p:txBody>
      </p:sp>
      <p:cxnSp>
        <p:nvCxnSpPr>
          <p:cNvPr id="16456" name="Прямая со стрелкой 115"/>
          <p:cNvCxnSpPr>
            <a:cxnSpLocks noChangeShapeType="1"/>
            <a:stCxn id="10" idx="2"/>
            <a:endCxn id="15" idx="2"/>
          </p:cNvCxnSpPr>
          <p:nvPr/>
        </p:nvCxnSpPr>
        <p:spPr bwMode="auto">
          <a:xfrm rot="16200000" flipH="1">
            <a:off x="2755901" y="3635376"/>
            <a:ext cx="1636712" cy="1525587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TextBox 117"/>
          <p:cNvSpPr txBox="1"/>
          <p:nvPr/>
        </p:nvSpPr>
        <p:spPr>
          <a:xfrm>
            <a:off x="3232151" y="3954463"/>
            <a:ext cx="282575" cy="306387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9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854575" y="3838575"/>
            <a:ext cx="381000" cy="306388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10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738689" y="2974976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8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4572001" y="3463926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5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5768976" y="3644901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5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5937251" y="2949576"/>
            <a:ext cx="379413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11</a:t>
            </a:r>
          </a:p>
        </p:txBody>
      </p:sp>
      <p:sp>
        <p:nvSpPr>
          <p:cNvPr id="125" name="Прямоугольник 124"/>
          <p:cNvSpPr/>
          <p:nvPr/>
        </p:nvSpPr>
        <p:spPr>
          <a:xfrm>
            <a:off x="7170738" y="2757489"/>
            <a:ext cx="379412" cy="307975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</a:rPr>
              <a:t>12</a:t>
            </a:r>
            <a:endParaRPr lang="ru-RU" dirty="0"/>
          </a:p>
        </p:txBody>
      </p:sp>
      <p:sp>
        <p:nvSpPr>
          <p:cNvPr id="126" name="Прямоугольник 125"/>
          <p:cNvSpPr/>
          <p:nvPr/>
        </p:nvSpPr>
        <p:spPr>
          <a:xfrm>
            <a:off x="7427914" y="2474914"/>
            <a:ext cx="282575" cy="307975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</a:rPr>
              <a:t>9</a:t>
            </a:r>
            <a:endParaRPr lang="ru-RU" dirty="0"/>
          </a:p>
        </p:txBody>
      </p:sp>
      <p:sp>
        <p:nvSpPr>
          <p:cNvPr id="127" name="Прямоугольник 126"/>
          <p:cNvSpPr/>
          <p:nvPr/>
        </p:nvSpPr>
        <p:spPr>
          <a:xfrm>
            <a:off x="7208839" y="3582989"/>
            <a:ext cx="282575" cy="306387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</a:rPr>
              <a:t>3</a:t>
            </a:r>
            <a:endParaRPr lang="ru-RU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7724776" y="3582989"/>
            <a:ext cx="282575" cy="306387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</a:rPr>
              <a:t>8</a:t>
            </a:r>
            <a:endParaRPr lang="ru-RU" dirty="0"/>
          </a:p>
        </p:txBody>
      </p:sp>
      <p:sp>
        <p:nvSpPr>
          <p:cNvPr id="129" name="TextBox 128"/>
          <p:cNvSpPr txBox="1"/>
          <p:nvPr/>
        </p:nvSpPr>
        <p:spPr>
          <a:xfrm>
            <a:off x="4994276" y="5200651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4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845176" y="4505326"/>
            <a:ext cx="347663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-2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67439" y="4878389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4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107239" y="4325939"/>
            <a:ext cx="282575" cy="306387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4</a:t>
            </a:r>
          </a:p>
        </p:txBody>
      </p:sp>
      <p:sp>
        <p:nvSpPr>
          <p:cNvPr id="16471" name="Номер слайда 133"/>
          <p:cNvSpPr>
            <a:spLocks noGrp="1"/>
          </p:cNvSpPr>
          <p:nvPr>
            <p:ph type="sldNum" sz="quarter" idx="12"/>
          </p:nvPr>
        </p:nvSpPr>
        <p:spPr>
          <a:xfrm>
            <a:off x="8172450" y="6248400"/>
            <a:ext cx="74295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9" tIns="46035" rIns="92069" bIns="46035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02" indent="-285732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2927" indent="-228586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098" indent="-228586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268" indent="-228586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439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610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8780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5952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9D04E47-3389-4794-BEFD-82CACE931840}" type="slidenum">
              <a:rPr lang="ru-RU" sz="1400">
                <a:solidFill>
                  <a:schemeClr val="hlink"/>
                </a:solidFill>
              </a:rPr>
              <a:pPr eaLnBrk="1" hangingPunct="1"/>
              <a:t>18</a:t>
            </a:fld>
            <a:r>
              <a:rPr lang="ru-RU" sz="1400">
                <a:solidFill>
                  <a:schemeClr val="hlink"/>
                </a:solidFill>
              </a:rPr>
              <a:t>/</a:t>
            </a:r>
            <a:r>
              <a:rPr lang="ru-RU" sz="1200">
                <a:solidFill>
                  <a:schemeClr val="hlink"/>
                </a:solidFill>
              </a:rPr>
              <a:t>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43000" y="4763"/>
            <a:ext cx="7772400" cy="1143000"/>
          </a:xfrm>
        </p:spPr>
        <p:txBody>
          <a:bodyPr lIns="92069" tIns="46035" rIns="92069" bIns="46035"/>
          <a:lstStyle/>
          <a:p>
            <a:pPr eaLnBrk="1" hangingPunct="1"/>
            <a:r>
              <a:rPr lang="ru-RU" smtClean="0"/>
              <a:t>Математическая запись </a:t>
            </a:r>
          </a:p>
        </p:txBody>
      </p:sp>
      <p:graphicFrame>
        <p:nvGraphicFramePr>
          <p:cNvPr id="17411" name="Object 2"/>
          <p:cNvGraphicFramePr>
            <a:graphicFrameLocks noChangeAspect="1"/>
          </p:cNvGraphicFramePr>
          <p:nvPr/>
        </p:nvGraphicFramePr>
        <p:xfrm>
          <a:off x="2124075" y="1063626"/>
          <a:ext cx="5740400" cy="524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Equation" r:id="rId3" imgW="2781300" imgH="2540000" progId="Equation.DSMT4">
                  <p:embed/>
                </p:oleObj>
              </mc:Choice>
              <mc:Fallback>
                <p:oleObj name="Equation" r:id="rId3" imgW="2781300" imgH="2540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063626"/>
                        <a:ext cx="5740400" cy="524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Номер слайда 92"/>
          <p:cNvSpPr>
            <a:spLocks noGrp="1"/>
          </p:cNvSpPr>
          <p:nvPr>
            <p:ph type="sldNum" sz="quarter" idx="12"/>
          </p:nvPr>
        </p:nvSpPr>
        <p:spPr>
          <a:xfrm>
            <a:off x="8172450" y="6248400"/>
            <a:ext cx="74295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9" tIns="46035" rIns="92069" bIns="46035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02" indent="-285732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2927" indent="-228586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098" indent="-228586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268" indent="-228586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439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610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8780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5952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DA61DA8-4F37-42ED-BFBB-6131E3B0612E}" type="slidenum">
              <a:rPr lang="ru-RU" sz="1400">
                <a:solidFill>
                  <a:schemeClr val="hlink"/>
                </a:solidFill>
              </a:rPr>
              <a:pPr eaLnBrk="1" hangingPunct="1"/>
              <a:t>19</a:t>
            </a:fld>
            <a:r>
              <a:rPr lang="ru-RU" sz="1400">
                <a:solidFill>
                  <a:schemeClr val="hlink"/>
                </a:solidFill>
              </a:rPr>
              <a:t>/</a:t>
            </a:r>
            <a:r>
              <a:rPr lang="ru-RU" sz="1200">
                <a:solidFill>
                  <a:schemeClr val="hlink"/>
                </a:solidFill>
              </a:rPr>
              <a:t>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863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92069" tIns="46035" rIns="92069" bIns="46035">
            <a:normAutofit fontScale="90000"/>
          </a:bodyPr>
          <a:lstStyle/>
          <a:p>
            <a:pPr eaLnBrk="1" hangingPunct="1">
              <a:defRPr/>
            </a:pPr>
            <a:r>
              <a:rPr lang="ru-RU" sz="4000"/>
              <a:t>Принцип оптимальности Беллмана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200" i="1">
                <a:effectLst>
                  <a:outerShdw blurRad="38100" dist="38100" dir="2700000" algn="tl">
                    <a:srgbClr val="C0C0C0"/>
                  </a:outerShdw>
                </a:effectLst>
              </a:rPr>
              <a:t>Если вершины </a:t>
            </a:r>
            <a:r>
              <a:rPr lang="ru-RU" sz="22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ru-RU" sz="2200" i="1">
                <a:effectLst>
                  <a:outerShdw blurRad="38100" dist="38100" dir="2700000" algn="tl">
                    <a:srgbClr val="C0C0C0"/>
                  </a:outerShdw>
                </a:effectLst>
              </a:rPr>
              <a:t> и </a:t>
            </a:r>
            <a:r>
              <a:rPr lang="ru-RU" sz="22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ru-RU" sz="2200" i="1">
                <a:effectLst>
                  <a:outerShdw blurRad="38100" dist="38100" dir="2700000" algn="tl">
                    <a:srgbClr val="C0C0C0"/>
                  </a:outerShdw>
                </a:effectLst>
              </a:rPr>
              <a:t> лежат на оптимальном пути между вершинами </a:t>
            </a:r>
            <a:r>
              <a:rPr lang="ru-RU" sz="220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ru-RU" sz="2200" i="1">
                <a:effectLst>
                  <a:outerShdw blurRad="38100" dist="38100" dir="2700000" algn="tl">
                    <a:srgbClr val="C0C0C0"/>
                  </a:outerShdw>
                </a:effectLst>
              </a:rPr>
              <a:t> и </a:t>
            </a:r>
            <a:r>
              <a:rPr lang="ru-RU" sz="2200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ru-RU" sz="2200" i="1">
                <a:effectLst>
                  <a:outerShdw blurRad="38100" dist="38100" dir="2700000" algn="tl">
                    <a:srgbClr val="C0C0C0"/>
                  </a:outerShdw>
                </a:effectLst>
              </a:rPr>
              <a:t>, то часть оптимального пути от </a:t>
            </a:r>
            <a:r>
              <a:rPr lang="ru-RU" sz="220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ru-RU" sz="2200" i="1">
                <a:effectLst>
                  <a:outerShdw blurRad="38100" dist="38100" dir="2700000" algn="tl">
                    <a:srgbClr val="C0C0C0"/>
                  </a:outerShdw>
                </a:effectLst>
              </a:rPr>
              <a:t> до </a:t>
            </a:r>
            <a:r>
              <a:rPr lang="ru-RU" sz="2200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ru-RU" sz="2200" i="1">
                <a:effectLst>
                  <a:outerShdw blurRad="38100" dist="38100" dir="2700000" algn="tl">
                    <a:srgbClr val="C0C0C0"/>
                  </a:outerShdw>
                </a:effectLst>
              </a:rPr>
              <a:t> между вершинами </a:t>
            </a:r>
            <a:r>
              <a:rPr lang="ru-RU" sz="22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ru-RU" sz="2200" i="1">
                <a:effectLst>
                  <a:outerShdw blurRad="38100" dist="38100" dir="2700000" algn="tl">
                    <a:srgbClr val="C0C0C0"/>
                  </a:outerShdw>
                </a:effectLst>
              </a:rPr>
              <a:t> и </a:t>
            </a:r>
            <a:r>
              <a:rPr lang="ru-RU" sz="22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ru-RU" sz="2200" i="1">
                <a:effectLst>
                  <a:outerShdw blurRad="38100" dist="38100" dir="2700000" algn="tl">
                    <a:srgbClr val="C0C0C0"/>
                  </a:outerShdw>
                </a:effectLst>
              </a:rPr>
              <a:t> непременно является оптимальным путём от </a:t>
            </a:r>
            <a:r>
              <a:rPr lang="ru-RU" sz="22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ru-RU" sz="2200" i="1">
                <a:effectLst>
                  <a:outerShdw blurRad="38100" dist="38100" dir="2700000" algn="tl">
                    <a:srgbClr val="C0C0C0"/>
                  </a:outerShdw>
                </a:effectLst>
              </a:rPr>
              <a:t> до </a:t>
            </a:r>
            <a:r>
              <a:rPr lang="ru-RU" sz="22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ru-RU" sz="2200" i="1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Следствие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Чтобы найти оптимальный путь от </a:t>
            </a:r>
            <a:r>
              <a:rPr lang="ru-RU" sz="200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ru-RU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до </a:t>
            </a:r>
            <a:r>
              <a:rPr lang="ru-RU" sz="20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ru-RU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, достаточно исследовать продолжения к </a:t>
            </a:r>
            <a:r>
              <a:rPr lang="ru-RU" sz="20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ru-RU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всех оптимальных путей до вершин, предшествующих </a:t>
            </a:r>
            <a:r>
              <a:rPr lang="ru-RU" sz="20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Продолжения неоптимальных путей к предшествующим вершинам можно не просчитывать: они никогда не дадут оптимального пути к </a:t>
            </a:r>
            <a:r>
              <a:rPr lang="ru-RU" sz="20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Принцип Беллмана позволяет построить простую и эффективную вычислительную процедуру для решения задач динамического программирования</a:t>
            </a:r>
          </a:p>
        </p:txBody>
      </p:sp>
      <p:sp>
        <p:nvSpPr>
          <p:cNvPr id="1843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72450" y="6248400"/>
            <a:ext cx="74295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9" tIns="46035" rIns="92069" bIns="46035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02" indent="-285732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2927" indent="-228586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098" indent="-228586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268" indent="-228586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439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610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8780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5952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A9A672C-AB27-4F56-8425-8472653F0541}" type="slidenum">
              <a:rPr lang="ru-RU" sz="1400">
                <a:solidFill>
                  <a:schemeClr val="hlink"/>
                </a:solidFill>
              </a:rPr>
              <a:pPr eaLnBrk="1" hangingPunct="1"/>
              <a:t>20</a:t>
            </a:fld>
            <a:r>
              <a:rPr lang="ru-RU" sz="1400">
                <a:solidFill>
                  <a:schemeClr val="hlink"/>
                </a:solidFill>
              </a:rPr>
              <a:t>/</a:t>
            </a:r>
            <a:r>
              <a:rPr lang="ru-RU" sz="1200">
                <a:solidFill>
                  <a:schemeClr val="hlink"/>
                </a:solidFill>
              </a:rPr>
              <a:t>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1" y="322263"/>
            <a:ext cx="8604250" cy="1143000"/>
          </a:xfrm>
        </p:spPr>
        <p:txBody>
          <a:bodyPr lIns="92069" tIns="46035" rIns="92069" bIns="46035">
            <a:normAutofit fontScale="90000"/>
          </a:bodyPr>
          <a:lstStyle/>
          <a:p>
            <a:pPr eaLnBrk="1" hangingPunct="1">
              <a:defRPr/>
            </a:pPr>
            <a:r>
              <a:rPr lang="ru-RU" sz="4000"/>
              <a:t>Алгоритм решения задач динамического программирования </a:t>
            </a:r>
          </a:p>
        </p:txBody>
      </p:sp>
      <p:sp>
        <p:nvSpPr>
          <p:cNvPr id="6" name="Восьмиугольник 5"/>
          <p:cNvSpPr/>
          <p:nvPr/>
        </p:nvSpPr>
        <p:spPr bwMode="auto">
          <a:xfrm>
            <a:off x="1262064" y="3554413"/>
            <a:ext cx="579437" cy="579437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/>
          <a:lstStyle/>
          <a:p>
            <a:pPr>
              <a:defRPr/>
            </a:pPr>
            <a:r>
              <a:rPr lang="ru-RU" dirty="0"/>
              <a:t>0</a:t>
            </a:r>
          </a:p>
        </p:txBody>
      </p:sp>
      <p:sp>
        <p:nvSpPr>
          <p:cNvPr id="7" name="Восьмиугольник 6"/>
          <p:cNvSpPr/>
          <p:nvPr/>
        </p:nvSpPr>
        <p:spPr bwMode="auto">
          <a:xfrm>
            <a:off x="8048625" y="3554413"/>
            <a:ext cx="579438" cy="579437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/>
          <a:lstStyle/>
          <a:p>
            <a:pPr algn="ctr">
              <a:defRPr/>
            </a:pPr>
            <a:r>
              <a:rPr lang="ru-RU" dirty="0"/>
              <a:t>18</a:t>
            </a:r>
          </a:p>
        </p:txBody>
      </p:sp>
      <p:sp>
        <p:nvSpPr>
          <p:cNvPr id="8" name="Восьмиугольник 7"/>
          <p:cNvSpPr/>
          <p:nvPr/>
        </p:nvSpPr>
        <p:spPr bwMode="auto">
          <a:xfrm>
            <a:off x="2576513" y="2589214"/>
            <a:ext cx="295275" cy="295275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1</a:t>
            </a:r>
          </a:p>
        </p:txBody>
      </p:sp>
      <p:sp>
        <p:nvSpPr>
          <p:cNvPr id="9" name="Восьмиугольник 8"/>
          <p:cNvSpPr/>
          <p:nvPr/>
        </p:nvSpPr>
        <p:spPr bwMode="auto">
          <a:xfrm>
            <a:off x="2601914" y="3786188"/>
            <a:ext cx="295275" cy="296862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2</a:t>
            </a:r>
          </a:p>
        </p:txBody>
      </p:sp>
      <p:sp>
        <p:nvSpPr>
          <p:cNvPr id="10" name="Восьмиугольник 9"/>
          <p:cNvSpPr/>
          <p:nvPr/>
        </p:nvSpPr>
        <p:spPr bwMode="auto">
          <a:xfrm>
            <a:off x="2601914" y="5087938"/>
            <a:ext cx="295275" cy="295275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3</a:t>
            </a:r>
          </a:p>
        </p:txBody>
      </p:sp>
      <p:sp>
        <p:nvSpPr>
          <p:cNvPr id="11" name="Восьмиугольник 10"/>
          <p:cNvSpPr/>
          <p:nvPr/>
        </p:nvSpPr>
        <p:spPr bwMode="auto">
          <a:xfrm>
            <a:off x="4224338" y="1919289"/>
            <a:ext cx="296862" cy="295275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5</a:t>
            </a:r>
          </a:p>
        </p:txBody>
      </p:sp>
      <p:sp>
        <p:nvSpPr>
          <p:cNvPr id="12" name="Восьмиугольник 11"/>
          <p:cNvSpPr/>
          <p:nvPr/>
        </p:nvSpPr>
        <p:spPr bwMode="auto">
          <a:xfrm>
            <a:off x="4249738" y="4418014"/>
            <a:ext cx="296862" cy="295275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7</a:t>
            </a:r>
          </a:p>
        </p:txBody>
      </p:sp>
      <p:sp>
        <p:nvSpPr>
          <p:cNvPr id="13" name="Восьмиугольник 12"/>
          <p:cNvSpPr/>
          <p:nvPr/>
        </p:nvSpPr>
        <p:spPr bwMode="auto">
          <a:xfrm>
            <a:off x="4224338" y="3219451"/>
            <a:ext cx="296862" cy="296863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6</a:t>
            </a:r>
          </a:p>
        </p:txBody>
      </p:sp>
      <p:sp>
        <p:nvSpPr>
          <p:cNvPr id="14" name="Восьмиугольник 13"/>
          <p:cNvSpPr/>
          <p:nvPr/>
        </p:nvSpPr>
        <p:spPr bwMode="auto">
          <a:xfrm>
            <a:off x="4249738" y="5718175"/>
            <a:ext cx="296862" cy="296863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8</a:t>
            </a:r>
          </a:p>
        </p:txBody>
      </p:sp>
      <p:sp>
        <p:nvSpPr>
          <p:cNvPr id="15" name="Восьмиугольник 14"/>
          <p:cNvSpPr/>
          <p:nvPr/>
        </p:nvSpPr>
        <p:spPr bwMode="auto">
          <a:xfrm>
            <a:off x="5461001" y="1866900"/>
            <a:ext cx="295275" cy="296863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10</a:t>
            </a:r>
          </a:p>
        </p:txBody>
      </p:sp>
      <p:sp>
        <p:nvSpPr>
          <p:cNvPr id="16" name="Восьмиугольник 15"/>
          <p:cNvSpPr/>
          <p:nvPr/>
        </p:nvSpPr>
        <p:spPr bwMode="auto">
          <a:xfrm>
            <a:off x="5486401" y="4365626"/>
            <a:ext cx="296863" cy="296863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12</a:t>
            </a:r>
          </a:p>
        </p:txBody>
      </p:sp>
      <p:sp>
        <p:nvSpPr>
          <p:cNvPr id="17" name="Восьмиугольник 16"/>
          <p:cNvSpPr/>
          <p:nvPr/>
        </p:nvSpPr>
        <p:spPr bwMode="auto">
          <a:xfrm>
            <a:off x="5461001" y="3259138"/>
            <a:ext cx="295275" cy="295275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11</a:t>
            </a:r>
          </a:p>
        </p:txBody>
      </p:sp>
      <p:sp>
        <p:nvSpPr>
          <p:cNvPr id="18" name="Восьмиугольник 17"/>
          <p:cNvSpPr/>
          <p:nvPr/>
        </p:nvSpPr>
        <p:spPr bwMode="auto">
          <a:xfrm>
            <a:off x="5486401" y="5756276"/>
            <a:ext cx="296863" cy="296863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13</a:t>
            </a:r>
          </a:p>
        </p:txBody>
      </p:sp>
      <p:sp>
        <p:nvSpPr>
          <p:cNvPr id="19" name="Восьмиугольник 18"/>
          <p:cNvSpPr/>
          <p:nvPr/>
        </p:nvSpPr>
        <p:spPr bwMode="auto">
          <a:xfrm>
            <a:off x="3451226" y="3798888"/>
            <a:ext cx="296863" cy="296862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4</a:t>
            </a:r>
          </a:p>
        </p:txBody>
      </p:sp>
      <p:sp>
        <p:nvSpPr>
          <p:cNvPr id="20" name="Восьмиугольник 19"/>
          <p:cNvSpPr/>
          <p:nvPr/>
        </p:nvSpPr>
        <p:spPr bwMode="auto">
          <a:xfrm>
            <a:off x="6761163" y="2768600"/>
            <a:ext cx="296862" cy="296863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14</a:t>
            </a:r>
          </a:p>
        </p:txBody>
      </p:sp>
      <p:sp>
        <p:nvSpPr>
          <p:cNvPr id="21" name="Восьмиугольник 20"/>
          <p:cNvSpPr/>
          <p:nvPr/>
        </p:nvSpPr>
        <p:spPr bwMode="auto">
          <a:xfrm>
            <a:off x="6786563" y="3967163"/>
            <a:ext cx="296862" cy="295275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15</a:t>
            </a:r>
          </a:p>
        </p:txBody>
      </p:sp>
      <p:sp>
        <p:nvSpPr>
          <p:cNvPr id="22" name="Восьмиугольник 21"/>
          <p:cNvSpPr/>
          <p:nvPr/>
        </p:nvSpPr>
        <p:spPr bwMode="auto">
          <a:xfrm>
            <a:off x="6786563" y="5267326"/>
            <a:ext cx="296862" cy="296863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16</a:t>
            </a:r>
          </a:p>
        </p:txBody>
      </p:sp>
      <p:sp>
        <p:nvSpPr>
          <p:cNvPr id="23" name="Восьмиугольник 22"/>
          <p:cNvSpPr/>
          <p:nvPr/>
        </p:nvSpPr>
        <p:spPr bwMode="auto">
          <a:xfrm>
            <a:off x="4894263" y="2589214"/>
            <a:ext cx="295275" cy="295275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9</a:t>
            </a:r>
          </a:p>
        </p:txBody>
      </p:sp>
      <p:sp>
        <p:nvSpPr>
          <p:cNvPr id="24" name="Восьмиугольник 23"/>
          <p:cNvSpPr/>
          <p:nvPr/>
        </p:nvSpPr>
        <p:spPr bwMode="auto">
          <a:xfrm>
            <a:off x="7469188" y="4494213"/>
            <a:ext cx="296862" cy="296862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17</a:t>
            </a:r>
          </a:p>
        </p:txBody>
      </p:sp>
      <p:cxnSp>
        <p:nvCxnSpPr>
          <p:cNvPr id="25" name="Прямая со стрелкой 24"/>
          <p:cNvCxnSpPr>
            <a:cxnSpLocks noChangeShapeType="1"/>
            <a:stCxn id="6" idx="2"/>
            <a:endCxn id="8" idx="2"/>
          </p:cNvCxnSpPr>
          <p:nvPr/>
        </p:nvCxnSpPr>
        <p:spPr bwMode="auto">
          <a:xfrm rot="5400000" flipH="1" flipV="1">
            <a:off x="1746251" y="2724151"/>
            <a:ext cx="755650" cy="90487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Прямая со стрелкой 25"/>
          <p:cNvCxnSpPr>
            <a:cxnSpLocks noChangeShapeType="1"/>
            <a:stCxn id="6" idx="2"/>
            <a:endCxn id="9" idx="2"/>
          </p:cNvCxnSpPr>
          <p:nvPr/>
        </p:nvCxnSpPr>
        <p:spPr bwMode="auto">
          <a:xfrm>
            <a:off x="1841501" y="3963988"/>
            <a:ext cx="760413" cy="3175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Прямая со стрелкой 26"/>
          <p:cNvCxnSpPr>
            <a:cxnSpLocks noChangeShapeType="1"/>
            <a:stCxn id="6" idx="2"/>
            <a:endCxn id="10" idx="2"/>
          </p:cNvCxnSpPr>
          <p:nvPr/>
        </p:nvCxnSpPr>
        <p:spPr bwMode="auto">
          <a:xfrm rot="16200000" flipH="1">
            <a:off x="1616870" y="4188620"/>
            <a:ext cx="1039813" cy="93027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Прямая со стрелкой 27"/>
          <p:cNvCxnSpPr>
            <a:cxnSpLocks noChangeShapeType="1"/>
            <a:stCxn id="8" idx="2"/>
            <a:endCxn id="11" idx="2"/>
          </p:cNvCxnSpPr>
          <p:nvPr/>
        </p:nvCxnSpPr>
        <p:spPr bwMode="auto">
          <a:xfrm flipV="1">
            <a:off x="2871788" y="2128838"/>
            <a:ext cx="1352550" cy="5461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Прямая со стрелкой 28"/>
          <p:cNvCxnSpPr>
            <a:cxnSpLocks noChangeShapeType="1"/>
            <a:stCxn id="8" idx="2"/>
            <a:endCxn id="13" idx="2"/>
          </p:cNvCxnSpPr>
          <p:nvPr/>
        </p:nvCxnSpPr>
        <p:spPr bwMode="auto">
          <a:xfrm>
            <a:off x="2871788" y="2798763"/>
            <a:ext cx="1352550" cy="5080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Прямая со стрелкой 29"/>
          <p:cNvCxnSpPr>
            <a:cxnSpLocks noChangeShapeType="1"/>
            <a:stCxn id="9" idx="2"/>
            <a:endCxn id="19" idx="2"/>
          </p:cNvCxnSpPr>
          <p:nvPr/>
        </p:nvCxnSpPr>
        <p:spPr bwMode="auto">
          <a:xfrm>
            <a:off x="2897189" y="3995738"/>
            <a:ext cx="554037" cy="127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Прямая со стрелкой 30"/>
          <p:cNvCxnSpPr>
            <a:cxnSpLocks noChangeShapeType="1"/>
            <a:stCxn id="8" idx="2"/>
            <a:endCxn id="19" idx="2"/>
          </p:cNvCxnSpPr>
          <p:nvPr/>
        </p:nvCxnSpPr>
        <p:spPr bwMode="auto">
          <a:xfrm rot="16200000" flipH="1">
            <a:off x="2704307" y="2964656"/>
            <a:ext cx="914400" cy="754063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Прямая со стрелкой 31"/>
          <p:cNvCxnSpPr>
            <a:cxnSpLocks noChangeShapeType="1"/>
            <a:stCxn id="10" idx="2"/>
            <a:endCxn id="14" idx="2"/>
          </p:cNvCxnSpPr>
          <p:nvPr/>
        </p:nvCxnSpPr>
        <p:spPr bwMode="auto">
          <a:xfrm>
            <a:off x="2897188" y="5295901"/>
            <a:ext cx="1352550" cy="509588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Прямая со стрелкой 32"/>
          <p:cNvCxnSpPr>
            <a:cxnSpLocks noChangeShapeType="1"/>
            <a:stCxn id="10" idx="2"/>
            <a:endCxn id="12" idx="2"/>
          </p:cNvCxnSpPr>
          <p:nvPr/>
        </p:nvCxnSpPr>
        <p:spPr bwMode="auto">
          <a:xfrm flipV="1">
            <a:off x="2897188" y="4627563"/>
            <a:ext cx="1352550" cy="5461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Прямая со стрелкой 33"/>
          <p:cNvCxnSpPr>
            <a:cxnSpLocks noChangeShapeType="1"/>
            <a:stCxn id="19" idx="2"/>
            <a:endCxn id="12" idx="2"/>
          </p:cNvCxnSpPr>
          <p:nvPr/>
        </p:nvCxnSpPr>
        <p:spPr bwMode="auto">
          <a:xfrm>
            <a:off x="3748089" y="4008439"/>
            <a:ext cx="588962" cy="40957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Прямая со стрелкой 34"/>
          <p:cNvCxnSpPr>
            <a:cxnSpLocks noChangeShapeType="1"/>
            <a:stCxn id="11" idx="2"/>
            <a:endCxn id="15" idx="2"/>
          </p:cNvCxnSpPr>
          <p:nvPr/>
        </p:nvCxnSpPr>
        <p:spPr bwMode="auto">
          <a:xfrm flipV="1">
            <a:off x="4521200" y="1954213"/>
            <a:ext cx="939800" cy="508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Прямая со стрелкой 35"/>
          <p:cNvCxnSpPr>
            <a:cxnSpLocks noChangeShapeType="1"/>
            <a:stCxn id="11" idx="2"/>
            <a:endCxn id="23" idx="2"/>
          </p:cNvCxnSpPr>
          <p:nvPr/>
        </p:nvCxnSpPr>
        <p:spPr bwMode="auto">
          <a:xfrm>
            <a:off x="4521200" y="2128839"/>
            <a:ext cx="458788" cy="46037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Прямая со стрелкой 36"/>
          <p:cNvCxnSpPr>
            <a:cxnSpLocks noChangeShapeType="1"/>
            <a:stCxn id="13" idx="2"/>
            <a:endCxn id="23" idx="2"/>
          </p:cNvCxnSpPr>
          <p:nvPr/>
        </p:nvCxnSpPr>
        <p:spPr bwMode="auto">
          <a:xfrm rot="5400000" flipH="1" flipV="1">
            <a:off x="4453732" y="2778919"/>
            <a:ext cx="420687" cy="46037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Прямая со стрелкой 37"/>
          <p:cNvCxnSpPr>
            <a:cxnSpLocks noChangeShapeType="1"/>
            <a:stCxn id="13" idx="2"/>
            <a:endCxn id="17" idx="2"/>
          </p:cNvCxnSpPr>
          <p:nvPr/>
        </p:nvCxnSpPr>
        <p:spPr bwMode="auto">
          <a:xfrm>
            <a:off x="4521200" y="3306763"/>
            <a:ext cx="939800" cy="381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Прямая со стрелкой 38"/>
          <p:cNvCxnSpPr>
            <a:cxnSpLocks noChangeShapeType="1"/>
            <a:stCxn id="13" idx="2"/>
            <a:endCxn id="16" idx="2"/>
          </p:cNvCxnSpPr>
          <p:nvPr/>
        </p:nvCxnSpPr>
        <p:spPr bwMode="auto">
          <a:xfrm>
            <a:off x="4521201" y="3429001"/>
            <a:ext cx="1052513" cy="93662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Прямая со стрелкой 39"/>
          <p:cNvCxnSpPr>
            <a:cxnSpLocks noChangeShapeType="1"/>
            <a:stCxn id="12" idx="2"/>
            <a:endCxn id="16" idx="2"/>
          </p:cNvCxnSpPr>
          <p:nvPr/>
        </p:nvCxnSpPr>
        <p:spPr bwMode="auto">
          <a:xfrm flipV="1">
            <a:off x="4546600" y="4575176"/>
            <a:ext cx="939800" cy="52388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Прямая со стрелкой 40"/>
          <p:cNvCxnSpPr>
            <a:cxnSpLocks noChangeShapeType="1"/>
            <a:stCxn id="14" idx="2"/>
            <a:endCxn id="18" idx="2"/>
          </p:cNvCxnSpPr>
          <p:nvPr/>
        </p:nvCxnSpPr>
        <p:spPr bwMode="auto">
          <a:xfrm>
            <a:off x="4546600" y="5927725"/>
            <a:ext cx="939800" cy="381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Прямая со стрелкой 41"/>
          <p:cNvCxnSpPr>
            <a:cxnSpLocks noChangeShapeType="1"/>
            <a:stCxn id="14" idx="2"/>
            <a:endCxn id="16" idx="2"/>
          </p:cNvCxnSpPr>
          <p:nvPr/>
        </p:nvCxnSpPr>
        <p:spPr bwMode="auto">
          <a:xfrm flipV="1">
            <a:off x="4546601" y="4662488"/>
            <a:ext cx="1027113" cy="11430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Прямая со стрелкой 42"/>
          <p:cNvCxnSpPr>
            <a:cxnSpLocks noChangeShapeType="1"/>
            <a:stCxn id="12" idx="2"/>
            <a:endCxn id="17" idx="2"/>
          </p:cNvCxnSpPr>
          <p:nvPr/>
        </p:nvCxnSpPr>
        <p:spPr bwMode="auto">
          <a:xfrm flipV="1">
            <a:off x="4546600" y="3467101"/>
            <a:ext cx="914400" cy="1036638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Прямая со стрелкой 43"/>
          <p:cNvCxnSpPr>
            <a:cxnSpLocks noChangeShapeType="1"/>
            <a:stCxn id="23" idx="2"/>
            <a:endCxn id="20" idx="2"/>
          </p:cNvCxnSpPr>
          <p:nvPr/>
        </p:nvCxnSpPr>
        <p:spPr bwMode="auto">
          <a:xfrm>
            <a:off x="5189539" y="2798764"/>
            <a:ext cx="1571625" cy="179387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Прямая со стрелкой 44"/>
          <p:cNvCxnSpPr>
            <a:cxnSpLocks noChangeShapeType="1"/>
            <a:stCxn id="15" idx="2"/>
            <a:endCxn id="20" idx="2"/>
          </p:cNvCxnSpPr>
          <p:nvPr/>
        </p:nvCxnSpPr>
        <p:spPr bwMode="auto">
          <a:xfrm>
            <a:off x="5756275" y="2076451"/>
            <a:ext cx="1004888" cy="779463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Прямая со стрелкой 45"/>
          <p:cNvCxnSpPr>
            <a:cxnSpLocks noChangeShapeType="1"/>
            <a:stCxn id="23" idx="2"/>
            <a:endCxn id="15" idx="2"/>
          </p:cNvCxnSpPr>
          <p:nvPr/>
        </p:nvCxnSpPr>
        <p:spPr bwMode="auto">
          <a:xfrm flipV="1">
            <a:off x="5189539" y="2163764"/>
            <a:ext cx="357187" cy="51117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 стрелкой 46"/>
          <p:cNvCxnSpPr>
            <a:cxnSpLocks noChangeShapeType="1"/>
            <a:stCxn id="17" idx="2"/>
            <a:endCxn id="21" idx="2"/>
          </p:cNvCxnSpPr>
          <p:nvPr/>
        </p:nvCxnSpPr>
        <p:spPr bwMode="auto">
          <a:xfrm>
            <a:off x="5756275" y="3467100"/>
            <a:ext cx="1030288" cy="585788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Прямая со стрелкой 47"/>
          <p:cNvCxnSpPr>
            <a:cxnSpLocks noChangeShapeType="1"/>
            <a:stCxn id="16" idx="2"/>
            <a:endCxn id="21" idx="2"/>
          </p:cNvCxnSpPr>
          <p:nvPr/>
        </p:nvCxnSpPr>
        <p:spPr bwMode="auto">
          <a:xfrm flipV="1">
            <a:off x="5783263" y="4176714"/>
            <a:ext cx="1003300" cy="27622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Прямая со стрелкой 48"/>
          <p:cNvCxnSpPr>
            <a:cxnSpLocks noChangeShapeType="1"/>
            <a:stCxn id="18" idx="2"/>
            <a:endCxn id="22" idx="2"/>
          </p:cNvCxnSpPr>
          <p:nvPr/>
        </p:nvCxnSpPr>
        <p:spPr bwMode="auto">
          <a:xfrm flipV="1">
            <a:off x="5783263" y="5476875"/>
            <a:ext cx="1003300" cy="366713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Прямая со стрелкой 49"/>
          <p:cNvCxnSpPr>
            <a:cxnSpLocks noChangeShapeType="1"/>
            <a:stCxn id="18" idx="2"/>
            <a:endCxn id="21" idx="2"/>
          </p:cNvCxnSpPr>
          <p:nvPr/>
        </p:nvCxnSpPr>
        <p:spPr bwMode="auto">
          <a:xfrm rot="5400000" flipH="1" flipV="1">
            <a:off x="5537995" y="4420395"/>
            <a:ext cx="1493837" cy="117792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Прямая со стрелкой 50"/>
          <p:cNvCxnSpPr>
            <a:cxnSpLocks noChangeShapeType="1"/>
            <a:stCxn id="17" idx="2"/>
            <a:endCxn id="22" idx="2"/>
          </p:cNvCxnSpPr>
          <p:nvPr/>
        </p:nvCxnSpPr>
        <p:spPr bwMode="auto">
          <a:xfrm rot="16200000" flipH="1">
            <a:off x="5328445" y="3896520"/>
            <a:ext cx="1800225" cy="1116013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Прямая со стрелкой 51"/>
          <p:cNvCxnSpPr>
            <a:cxnSpLocks noChangeShapeType="1"/>
            <a:stCxn id="20" idx="2"/>
            <a:endCxn id="7" idx="2"/>
          </p:cNvCxnSpPr>
          <p:nvPr/>
        </p:nvCxnSpPr>
        <p:spPr bwMode="auto">
          <a:xfrm>
            <a:off x="7058025" y="2978151"/>
            <a:ext cx="1160463" cy="576263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 стрелкой 52"/>
          <p:cNvCxnSpPr>
            <a:cxnSpLocks noChangeShapeType="1"/>
            <a:stCxn id="21" idx="2"/>
            <a:endCxn id="24" idx="2"/>
          </p:cNvCxnSpPr>
          <p:nvPr/>
        </p:nvCxnSpPr>
        <p:spPr bwMode="auto">
          <a:xfrm>
            <a:off x="7083426" y="4176713"/>
            <a:ext cx="473075" cy="3175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Прямая со стрелкой 53"/>
          <p:cNvCxnSpPr>
            <a:cxnSpLocks noChangeShapeType="1"/>
            <a:stCxn id="22" idx="2"/>
            <a:endCxn id="24" idx="2"/>
          </p:cNvCxnSpPr>
          <p:nvPr/>
        </p:nvCxnSpPr>
        <p:spPr bwMode="auto">
          <a:xfrm flipV="1">
            <a:off x="7083426" y="4791076"/>
            <a:ext cx="473075" cy="563563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Прямая со стрелкой 54"/>
          <p:cNvCxnSpPr>
            <a:cxnSpLocks noChangeShapeType="1"/>
            <a:stCxn id="24" idx="2"/>
            <a:endCxn id="7" idx="2"/>
          </p:cNvCxnSpPr>
          <p:nvPr/>
        </p:nvCxnSpPr>
        <p:spPr bwMode="auto">
          <a:xfrm flipV="1">
            <a:off x="7766050" y="4133851"/>
            <a:ext cx="452438" cy="44767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Прямая со стрелкой 55"/>
          <p:cNvCxnSpPr>
            <a:cxnSpLocks noChangeShapeType="1"/>
            <a:stCxn id="23" idx="2"/>
            <a:endCxn id="7" idx="2"/>
          </p:cNvCxnSpPr>
          <p:nvPr/>
        </p:nvCxnSpPr>
        <p:spPr bwMode="auto">
          <a:xfrm>
            <a:off x="5189538" y="2798763"/>
            <a:ext cx="2859087" cy="925512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" name="TextBox 56"/>
          <p:cNvSpPr txBox="1"/>
          <p:nvPr/>
        </p:nvSpPr>
        <p:spPr>
          <a:xfrm>
            <a:off x="1854201" y="2859089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3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294064" y="2049464"/>
            <a:ext cx="282575" cy="307975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</a:rPr>
              <a:t>8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2085976" y="3592514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5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987676" y="3619501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4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135189" y="4427539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049589" y="4775201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7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128964" y="3168651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606801" y="2884489"/>
            <a:ext cx="379413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12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694114" y="5419726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7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789488" y="5021264"/>
            <a:ext cx="280987" cy="306387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6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940176" y="3954463"/>
            <a:ext cx="282575" cy="306387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9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4852989" y="1701801"/>
            <a:ext cx="282575" cy="307975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</a:rPr>
              <a:t>1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4659314" y="2101850"/>
            <a:ext cx="282575" cy="306388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</a:rPr>
              <a:t>1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5148264" y="2217738"/>
            <a:ext cx="282575" cy="306387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</a:rPr>
              <a:t>4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5908676" y="2565401"/>
            <a:ext cx="282575" cy="307975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</a:rPr>
              <a:t>2</a:t>
            </a:r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6127751" y="2165351"/>
            <a:ext cx="379413" cy="307975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</a:rPr>
              <a:t>16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4352926" y="2768601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881564" y="3090864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7</a:t>
            </a:r>
          </a:p>
        </p:txBody>
      </p:sp>
      <p:cxnSp>
        <p:nvCxnSpPr>
          <p:cNvPr id="75" name="Прямая со стрелкой 74"/>
          <p:cNvCxnSpPr>
            <a:cxnSpLocks noChangeShapeType="1"/>
            <a:stCxn id="9" idx="2"/>
            <a:endCxn id="14" idx="2"/>
          </p:cNvCxnSpPr>
          <p:nvPr/>
        </p:nvCxnSpPr>
        <p:spPr bwMode="auto">
          <a:xfrm rot="16200000" flipH="1">
            <a:off x="2756695" y="4137820"/>
            <a:ext cx="1635125" cy="1525587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" name="TextBox 75"/>
          <p:cNvSpPr txBox="1"/>
          <p:nvPr/>
        </p:nvSpPr>
        <p:spPr>
          <a:xfrm>
            <a:off x="3232151" y="4456114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9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854575" y="4340226"/>
            <a:ext cx="381000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10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738689" y="3476626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8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572001" y="3967164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5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768976" y="4146551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5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937251" y="3451226"/>
            <a:ext cx="379413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11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7170738" y="3260726"/>
            <a:ext cx="379412" cy="307975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</a:rPr>
              <a:t>12</a:t>
            </a:r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7427914" y="2976564"/>
            <a:ext cx="282575" cy="307975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</a:rPr>
              <a:t>9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7208839" y="4084639"/>
            <a:ext cx="282575" cy="307975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</a:rPr>
              <a:t>3</a:t>
            </a:r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7724776" y="4084639"/>
            <a:ext cx="282575" cy="307975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</a:rPr>
              <a:t>8</a:t>
            </a:r>
            <a:endParaRPr lang="ru-RU" dirty="0"/>
          </a:p>
        </p:txBody>
      </p:sp>
      <p:sp>
        <p:nvSpPr>
          <p:cNvPr id="86" name="TextBox 85"/>
          <p:cNvSpPr txBox="1"/>
          <p:nvPr/>
        </p:nvSpPr>
        <p:spPr>
          <a:xfrm>
            <a:off x="4994276" y="5703888"/>
            <a:ext cx="282575" cy="306387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4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845176" y="5006976"/>
            <a:ext cx="347663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-2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167439" y="5381626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107239" y="4827589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4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220789" y="3330576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473326" y="2357439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125914" y="1679576"/>
            <a:ext cx="379412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095751" y="2947989"/>
            <a:ext cx="381000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878388" y="2312989"/>
            <a:ext cx="379412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422900" y="1635126"/>
            <a:ext cx="381000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721476" y="2432050"/>
            <a:ext cx="381000" cy="306388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592389" y="3567114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521076" y="3581401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547939" y="4835526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287838" y="4171951"/>
            <a:ext cx="381000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4229101" y="5468939"/>
            <a:ext cx="379413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394326" y="5543551"/>
            <a:ext cx="379413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394326" y="4010026"/>
            <a:ext cx="379413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5394326" y="3006726"/>
            <a:ext cx="379413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23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691313" y="3714751"/>
            <a:ext cx="381000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34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210301" y="4364039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4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707188" y="4983164"/>
            <a:ext cx="379412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27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7415213" y="4244976"/>
            <a:ext cx="379412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37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8166100" y="3302001"/>
            <a:ext cx="381000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45</a:t>
            </a:r>
          </a:p>
        </p:txBody>
      </p:sp>
      <p:sp>
        <p:nvSpPr>
          <p:cNvPr id="111" name="Полилиния 110"/>
          <p:cNvSpPr/>
          <p:nvPr/>
        </p:nvSpPr>
        <p:spPr bwMode="auto">
          <a:xfrm>
            <a:off x="1770063" y="3406776"/>
            <a:ext cx="6607175" cy="1376363"/>
          </a:xfrm>
          <a:custGeom>
            <a:avLst/>
            <a:gdLst>
              <a:gd name="connsiteX0" fmla="*/ 6607277 w 6607277"/>
              <a:gd name="connsiteY0" fmla="*/ 796413 h 1376511"/>
              <a:gd name="connsiteX1" fmla="*/ 6504038 w 6607277"/>
              <a:gd name="connsiteY1" fmla="*/ 870155 h 1376511"/>
              <a:gd name="connsiteX2" fmla="*/ 6474541 w 6607277"/>
              <a:gd name="connsiteY2" fmla="*/ 914400 h 1376511"/>
              <a:gd name="connsiteX3" fmla="*/ 6386051 w 6607277"/>
              <a:gd name="connsiteY3" fmla="*/ 973394 h 1376511"/>
              <a:gd name="connsiteX4" fmla="*/ 6297561 w 6607277"/>
              <a:gd name="connsiteY4" fmla="*/ 1032387 h 1376511"/>
              <a:gd name="connsiteX5" fmla="*/ 6194322 w 6607277"/>
              <a:gd name="connsiteY5" fmla="*/ 1047136 h 1376511"/>
              <a:gd name="connsiteX6" fmla="*/ 6105832 w 6607277"/>
              <a:gd name="connsiteY6" fmla="*/ 1076633 h 1376511"/>
              <a:gd name="connsiteX7" fmla="*/ 6061587 w 6607277"/>
              <a:gd name="connsiteY7" fmla="*/ 1091381 h 1376511"/>
              <a:gd name="connsiteX8" fmla="*/ 5958348 w 6607277"/>
              <a:gd name="connsiteY8" fmla="*/ 1194620 h 1376511"/>
              <a:gd name="connsiteX9" fmla="*/ 5943600 w 6607277"/>
              <a:gd name="connsiteY9" fmla="*/ 1238865 h 1376511"/>
              <a:gd name="connsiteX10" fmla="*/ 5914103 w 6607277"/>
              <a:gd name="connsiteY10" fmla="*/ 1342104 h 1376511"/>
              <a:gd name="connsiteX11" fmla="*/ 5810864 w 6607277"/>
              <a:gd name="connsiteY11" fmla="*/ 1238865 h 1376511"/>
              <a:gd name="connsiteX12" fmla="*/ 5781367 w 6607277"/>
              <a:gd name="connsiteY12" fmla="*/ 1194620 h 1376511"/>
              <a:gd name="connsiteX13" fmla="*/ 5692877 w 6607277"/>
              <a:gd name="connsiteY13" fmla="*/ 1120878 h 1376511"/>
              <a:gd name="connsiteX14" fmla="*/ 5663380 w 6607277"/>
              <a:gd name="connsiteY14" fmla="*/ 1076633 h 1376511"/>
              <a:gd name="connsiteX15" fmla="*/ 5619135 w 6607277"/>
              <a:gd name="connsiteY15" fmla="*/ 1032387 h 1376511"/>
              <a:gd name="connsiteX16" fmla="*/ 5515896 w 6607277"/>
              <a:gd name="connsiteY16" fmla="*/ 899652 h 1376511"/>
              <a:gd name="connsiteX17" fmla="*/ 5471651 w 6607277"/>
              <a:gd name="connsiteY17" fmla="*/ 855407 h 1376511"/>
              <a:gd name="connsiteX18" fmla="*/ 5397909 w 6607277"/>
              <a:gd name="connsiteY18" fmla="*/ 766916 h 1376511"/>
              <a:gd name="connsiteX19" fmla="*/ 5265174 w 6607277"/>
              <a:gd name="connsiteY19" fmla="*/ 737420 h 1376511"/>
              <a:gd name="connsiteX20" fmla="*/ 5176683 w 6607277"/>
              <a:gd name="connsiteY20" fmla="*/ 648929 h 1376511"/>
              <a:gd name="connsiteX21" fmla="*/ 5117690 w 6607277"/>
              <a:gd name="connsiteY21" fmla="*/ 604684 h 1376511"/>
              <a:gd name="connsiteX22" fmla="*/ 5029200 w 6607277"/>
              <a:gd name="connsiteY22" fmla="*/ 545691 h 1376511"/>
              <a:gd name="connsiteX23" fmla="*/ 4984954 w 6607277"/>
              <a:gd name="connsiteY23" fmla="*/ 501445 h 1376511"/>
              <a:gd name="connsiteX24" fmla="*/ 4925961 w 6607277"/>
              <a:gd name="connsiteY24" fmla="*/ 457200 h 1376511"/>
              <a:gd name="connsiteX25" fmla="*/ 4896464 w 6607277"/>
              <a:gd name="connsiteY25" fmla="*/ 412955 h 1376511"/>
              <a:gd name="connsiteX26" fmla="*/ 4837470 w 6607277"/>
              <a:gd name="connsiteY26" fmla="*/ 383458 h 1376511"/>
              <a:gd name="connsiteX27" fmla="*/ 4793225 w 6607277"/>
              <a:gd name="connsiteY27" fmla="*/ 339213 h 1376511"/>
              <a:gd name="connsiteX28" fmla="*/ 4645741 w 6607277"/>
              <a:gd name="connsiteY28" fmla="*/ 250723 h 1376511"/>
              <a:gd name="connsiteX29" fmla="*/ 4601496 w 6607277"/>
              <a:gd name="connsiteY29" fmla="*/ 221226 h 1376511"/>
              <a:gd name="connsiteX30" fmla="*/ 4557251 w 6607277"/>
              <a:gd name="connsiteY30" fmla="*/ 162233 h 1376511"/>
              <a:gd name="connsiteX31" fmla="*/ 4483509 w 6607277"/>
              <a:gd name="connsiteY31" fmla="*/ 147484 h 1376511"/>
              <a:gd name="connsiteX32" fmla="*/ 4409767 w 6607277"/>
              <a:gd name="connsiteY32" fmla="*/ 103239 h 1376511"/>
              <a:gd name="connsiteX33" fmla="*/ 4291780 w 6607277"/>
              <a:gd name="connsiteY33" fmla="*/ 73742 h 1376511"/>
              <a:gd name="connsiteX34" fmla="*/ 4262283 w 6607277"/>
              <a:gd name="connsiteY34" fmla="*/ 29497 h 1376511"/>
              <a:gd name="connsiteX35" fmla="*/ 4188541 w 6607277"/>
              <a:gd name="connsiteY35" fmla="*/ 0 h 1376511"/>
              <a:gd name="connsiteX36" fmla="*/ 3701845 w 6607277"/>
              <a:gd name="connsiteY36" fmla="*/ 14749 h 1376511"/>
              <a:gd name="connsiteX37" fmla="*/ 3642851 w 6607277"/>
              <a:gd name="connsiteY37" fmla="*/ 58994 h 1376511"/>
              <a:gd name="connsiteX38" fmla="*/ 3598606 w 6607277"/>
              <a:gd name="connsiteY38" fmla="*/ 73742 h 1376511"/>
              <a:gd name="connsiteX39" fmla="*/ 3539612 w 6607277"/>
              <a:gd name="connsiteY39" fmla="*/ 132736 h 1376511"/>
              <a:gd name="connsiteX40" fmla="*/ 3480619 w 6607277"/>
              <a:gd name="connsiteY40" fmla="*/ 162233 h 1376511"/>
              <a:gd name="connsiteX41" fmla="*/ 3392129 w 6607277"/>
              <a:gd name="connsiteY41" fmla="*/ 221226 h 1376511"/>
              <a:gd name="connsiteX42" fmla="*/ 3347883 w 6607277"/>
              <a:gd name="connsiteY42" fmla="*/ 250723 h 1376511"/>
              <a:gd name="connsiteX43" fmla="*/ 3274141 w 6607277"/>
              <a:gd name="connsiteY43" fmla="*/ 324465 h 1376511"/>
              <a:gd name="connsiteX44" fmla="*/ 3229896 w 6607277"/>
              <a:gd name="connsiteY44" fmla="*/ 383458 h 1376511"/>
              <a:gd name="connsiteX45" fmla="*/ 3170903 w 6607277"/>
              <a:gd name="connsiteY45" fmla="*/ 486697 h 1376511"/>
              <a:gd name="connsiteX46" fmla="*/ 3097161 w 6607277"/>
              <a:gd name="connsiteY46" fmla="*/ 589936 h 1376511"/>
              <a:gd name="connsiteX47" fmla="*/ 3067664 w 6607277"/>
              <a:gd name="connsiteY47" fmla="*/ 634181 h 1376511"/>
              <a:gd name="connsiteX48" fmla="*/ 3052916 w 6607277"/>
              <a:gd name="connsiteY48" fmla="*/ 693175 h 1376511"/>
              <a:gd name="connsiteX49" fmla="*/ 2979174 w 6607277"/>
              <a:gd name="connsiteY49" fmla="*/ 811162 h 1376511"/>
              <a:gd name="connsiteX50" fmla="*/ 2934929 w 6607277"/>
              <a:gd name="connsiteY50" fmla="*/ 870155 h 1376511"/>
              <a:gd name="connsiteX51" fmla="*/ 2875935 w 6607277"/>
              <a:gd name="connsiteY51" fmla="*/ 988142 h 1376511"/>
              <a:gd name="connsiteX52" fmla="*/ 2816941 w 6607277"/>
              <a:gd name="connsiteY52" fmla="*/ 1076633 h 1376511"/>
              <a:gd name="connsiteX53" fmla="*/ 2787445 w 6607277"/>
              <a:gd name="connsiteY53" fmla="*/ 1120878 h 1376511"/>
              <a:gd name="connsiteX54" fmla="*/ 2772696 w 6607277"/>
              <a:gd name="connsiteY54" fmla="*/ 1165123 h 1376511"/>
              <a:gd name="connsiteX55" fmla="*/ 2566219 w 6607277"/>
              <a:gd name="connsiteY55" fmla="*/ 1150375 h 1376511"/>
              <a:gd name="connsiteX56" fmla="*/ 2433483 w 6607277"/>
              <a:gd name="connsiteY56" fmla="*/ 1076633 h 1376511"/>
              <a:gd name="connsiteX57" fmla="*/ 2389238 w 6607277"/>
              <a:gd name="connsiteY57" fmla="*/ 1017639 h 1376511"/>
              <a:gd name="connsiteX58" fmla="*/ 2286000 w 6607277"/>
              <a:gd name="connsiteY58" fmla="*/ 914400 h 1376511"/>
              <a:gd name="connsiteX59" fmla="*/ 2227006 w 6607277"/>
              <a:gd name="connsiteY59" fmla="*/ 825910 h 1376511"/>
              <a:gd name="connsiteX60" fmla="*/ 2197509 w 6607277"/>
              <a:gd name="connsiteY60" fmla="*/ 781665 h 1376511"/>
              <a:gd name="connsiteX61" fmla="*/ 2153264 w 6607277"/>
              <a:gd name="connsiteY61" fmla="*/ 752168 h 1376511"/>
              <a:gd name="connsiteX62" fmla="*/ 2094270 w 6607277"/>
              <a:gd name="connsiteY62" fmla="*/ 648929 h 1376511"/>
              <a:gd name="connsiteX63" fmla="*/ 2050025 w 6607277"/>
              <a:gd name="connsiteY63" fmla="*/ 619433 h 1376511"/>
              <a:gd name="connsiteX64" fmla="*/ 2005780 w 6607277"/>
              <a:gd name="connsiteY64" fmla="*/ 575187 h 1376511"/>
              <a:gd name="connsiteX65" fmla="*/ 1504335 w 6607277"/>
              <a:gd name="connsiteY65" fmla="*/ 560439 h 1376511"/>
              <a:gd name="connsiteX66" fmla="*/ 0 w 6607277"/>
              <a:gd name="connsiteY66" fmla="*/ 545691 h 137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6607277" h="1376511">
                <a:moveTo>
                  <a:pt x="6607277" y="796413"/>
                </a:moveTo>
                <a:cubicBezTo>
                  <a:pt x="6582156" y="813160"/>
                  <a:pt x="6522329" y="851864"/>
                  <a:pt x="6504038" y="870155"/>
                </a:cubicBezTo>
                <a:cubicBezTo>
                  <a:pt x="6491504" y="882689"/>
                  <a:pt x="6487881" y="902728"/>
                  <a:pt x="6474541" y="914400"/>
                </a:cubicBezTo>
                <a:cubicBezTo>
                  <a:pt x="6447862" y="937745"/>
                  <a:pt x="6415548" y="953729"/>
                  <a:pt x="6386051" y="973394"/>
                </a:cubicBezTo>
                <a:cubicBezTo>
                  <a:pt x="6386049" y="973395"/>
                  <a:pt x="6297564" y="1032387"/>
                  <a:pt x="6297561" y="1032387"/>
                </a:cubicBezTo>
                <a:lnTo>
                  <a:pt x="6194322" y="1047136"/>
                </a:lnTo>
                <a:lnTo>
                  <a:pt x="6105832" y="1076633"/>
                </a:lnTo>
                <a:lnTo>
                  <a:pt x="6061587" y="1091381"/>
                </a:lnTo>
                <a:cubicBezTo>
                  <a:pt x="6027174" y="1125794"/>
                  <a:pt x="5973738" y="1148450"/>
                  <a:pt x="5958348" y="1194620"/>
                </a:cubicBezTo>
                <a:cubicBezTo>
                  <a:pt x="5953432" y="1209368"/>
                  <a:pt x="5947871" y="1223917"/>
                  <a:pt x="5943600" y="1238865"/>
                </a:cubicBezTo>
                <a:cubicBezTo>
                  <a:pt x="5906559" y="1368506"/>
                  <a:pt x="5949466" y="1236011"/>
                  <a:pt x="5914103" y="1342104"/>
                </a:cubicBezTo>
                <a:cubicBezTo>
                  <a:pt x="5796121" y="1184793"/>
                  <a:pt x="5948511" y="1376511"/>
                  <a:pt x="5810864" y="1238865"/>
                </a:cubicBezTo>
                <a:cubicBezTo>
                  <a:pt x="5798330" y="1226331"/>
                  <a:pt x="5793901" y="1207154"/>
                  <a:pt x="5781367" y="1194620"/>
                </a:cubicBezTo>
                <a:cubicBezTo>
                  <a:pt x="5665355" y="1078608"/>
                  <a:pt x="5813683" y="1265845"/>
                  <a:pt x="5692877" y="1120878"/>
                </a:cubicBezTo>
                <a:cubicBezTo>
                  <a:pt x="5681529" y="1107261"/>
                  <a:pt x="5674727" y="1090250"/>
                  <a:pt x="5663380" y="1076633"/>
                </a:cubicBezTo>
                <a:cubicBezTo>
                  <a:pt x="5650027" y="1060610"/>
                  <a:pt x="5632488" y="1048410"/>
                  <a:pt x="5619135" y="1032387"/>
                </a:cubicBezTo>
                <a:cubicBezTo>
                  <a:pt x="5583251" y="989326"/>
                  <a:pt x="5555531" y="939287"/>
                  <a:pt x="5515896" y="899652"/>
                </a:cubicBezTo>
                <a:cubicBezTo>
                  <a:pt x="5501148" y="884904"/>
                  <a:pt x="5485004" y="871430"/>
                  <a:pt x="5471651" y="855407"/>
                </a:cubicBezTo>
                <a:cubicBezTo>
                  <a:pt x="5437644" y="814599"/>
                  <a:pt x="5446380" y="799230"/>
                  <a:pt x="5397909" y="766916"/>
                </a:cubicBezTo>
                <a:cubicBezTo>
                  <a:pt x="5373705" y="750780"/>
                  <a:pt x="5275879" y="739204"/>
                  <a:pt x="5265174" y="737420"/>
                </a:cubicBezTo>
                <a:cubicBezTo>
                  <a:pt x="5072383" y="592828"/>
                  <a:pt x="5306073" y="778320"/>
                  <a:pt x="5176683" y="648929"/>
                </a:cubicBezTo>
                <a:cubicBezTo>
                  <a:pt x="5159302" y="631548"/>
                  <a:pt x="5137827" y="618780"/>
                  <a:pt x="5117690" y="604684"/>
                </a:cubicBezTo>
                <a:cubicBezTo>
                  <a:pt x="5088648" y="584354"/>
                  <a:pt x="5054267" y="570758"/>
                  <a:pt x="5029200" y="545691"/>
                </a:cubicBezTo>
                <a:cubicBezTo>
                  <a:pt x="5014451" y="530942"/>
                  <a:pt x="5000790" y="515019"/>
                  <a:pt x="4984954" y="501445"/>
                </a:cubicBezTo>
                <a:cubicBezTo>
                  <a:pt x="4966291" y="485448"/>
                  <a:pt x="4943342" y="474581"/>
                  <a:pt x="4925961" y="457200"/>
                </a:cubicBezTo>
                <a:cubicBezTo>
                  <a:pt x="4913427" y="444666"/>
                  <a:pt x="4910081" y="424302"/>
                  <a:pt x="4896464" y="412955"/>
                </a:cubicBezTo>
                <a:cubicBezTo>
                  <a:pt x="4879574" y="398880"/>
                  <a:pt x="4855361" y="396237"/>
                  <a:pt x="4837470" y="383458"/>
                </a:cubicBezTo>
                <a:cubicBezTo>
                  <a:pt x="4820498" y="371335"/>
                  <a:pt x="4809689" y="352018"/>
                  <a:pt x="4793225" y="339213"/>
                </a:cubicBezTo>
                <a:cubicBezTo>
                  <a:pt x="4693314" y="261505"/>
                  <a:pt x="4732181" y="300117"/>
                  <a:pt x="4645741" y="250723"/>
                </a:cubicBezTo>
                <a:cubicBezTo>
                  <a:pt x="4630351" y="241929"/>
                  <a:pt x="4614030" y="233760"/>
                  <a:pt x="4601496" y="221226"/>
                </a:cubicBezTo>
                <a:cubicBezTo>
                  <a:pt x="4584115" y="203845"/>
                  <a:pt x="4578095" y="175261"/>
                  <a:pt x="4557251" y="162233"/>
                </a:cubicBezTo>
                <a:cubicBezTo>
                  <a:pt x="4535994" y="148947"/>
                  <a:pt x="4508090" y="152400"/>
                  <a:pt x="4483509" y="147484"/>
                </a:cubicBezTo>
                <a:cubicBezTo>
                  <a:pt x="4458928" y="132736"/>
                  <a:pt x="4436522" y="113529"/>
                  <a:pt x="4409767" y="103239"/>
                </a:cubicBezTo>
                <a:cubicBezTo>
                  <a:pt x="4371930" y="88686"/>
                  <a:pt x="4291780" y="73742"/>
                  <a:pt x="4291780" y="73742"/>
                </a:cubicBezTo>
                <a:cubicBezTo>
                  <a:pt x="4281948" y="58994"/>
                  <a:pt x="4276707" y="39800"/>
                  <a:pt x="4262283" y="29497"/>
                </a:cubicBezTo>
                <a:cubicBezTo>
                  <a:pt x="4240740" y="14109"/>
                  <a:pt x="4215006" y="696"/>
                  <a:pt x="4188541" y="0"/>
                </a:cubicBezTo>
                <a:lnTo>
                  <a:pt x="3701845" y="14749"/>
                </a:lnTo>
                <a:cubicBezTo>
                  <a:pt x="3682180" y="29497"/>
                  <a:pt x="3664193" y="46799"/>
                  <a:pt x="3642851" y="58994"/>
                </a:cubicBezTo>
                <a:cubicBezTo>
                  <a:pt x="3629353" y="66707"/>
                  <a:pt x="3611256" y="64706"/>
                  <a:pt x="3598606" y="73742"/>
                </a:cubicBezTo>
                <a:cubicBezTo>
                  <a:pt x="3575976" y="89906"/>
                  <a:pt x="3561860" y="116050"/>
                  <a:pt x="3539612" y="132736"/>
                </a:cubicBezTo>
                <a:cubicBezTo>
                  <a:pt x="3522024" y="145927"/>
                  <a:pt x="3499471" y="150922"/>
                  <a:pt x="3480619" y="162233"/>
                </a:cubicBezTo>
                <a:cubicBezTo>
                  <a:pt x="3450220" y="180472"/>
                  <a:pt x="3421626" y="201562"/>
                  <a:pt x="3392129" y="221226"/>
                </a:cubicBezTo>
                <a:lnTo>
                  <a:pt x="3347883" y="250723"/>
                </a:lnTo>
                <a:cubicBezTo>
                  <a:pt x="3269230" y="368705"/>
                  <a:pt x="3372461" y="226146"/>
                  <a:pt x="3274141" y="324465"/>
                </a:cubicBezTo>
                <a:cubicBezTo>
                  <a:pt x="3256760" y="341846"/>
                  <a:pt x="3244183" y="363456"/>
                  <a:pt x="3229896" y="383458"/>
                </a:cubicBezTo>
                <a:cubicBezTo>
                  <a:pt x="3178570" y="455316"/>
                  <a:pt x="3220278" y="400292"/>
                  <a:pt x="3170903" y="486697"/>
                </a:cubicBezTo>
                <a:cubicBezTo>
                  <a:pt x="3151044" y="521450"/>
                  <a:pt x="3119767" y="558287"/>
                  <a:pt x="3097161" y="589936"/>
                </a:cubicBezTo>
                <a:cubicBezTo>
                  <a:pt x="3086858" y="604360"/>
                  <a:pt x="3077496" y="619433"/>
                  <a:pt x="3067664" y="634181"/>
                </a:cubicBezTo>
                <a:cubicBezTo>
                  <a:pt x="3062748" y="653846"/>
                  <a:pt x="3061981" y="675045"/>
                  <a:pt x="3052916" y="693175"/>
                </a:cubicBezTo>
                <a:cubicBezTo>
                  <a:pt x="3032175" y="734657"/>
                  <a:pt x="3007001" y="774059"/>
                  <a:pt x="2979174" y="811162"/>
                </a:cubicBezTo>
                <a:cubicBezTo>
                  <a:pt x="2964426" y="830826"/>
                  <a:pt x="2947314" y="848923"/>
                  <a:pt x="2934929" y="870155"/>
                </a:cubicBezTo>
                <a:cubicBezTo>
                  <a:pt x="2912773" y="908136"/>
                  <a:pt x="2900326" y="951556"/>
                  <a:pt x="2875935" y="988142"/>
                </a:cubicBezTo>
                <a:lnTo>
                  <a:pt x="2816941" y="1076633"/>
                </a:lnTo>
                <a:cubicBezTo>
                  <a:pt x="2807109" y="1091381"/>
                  <a:pt x="2793050" y="1104063"/>
                  <a:pt x="2787445" y="1120878"/>
                </a:cubicBezTo>
                <a:lnTo>
                  <a:pt x="2772696" y="1165123"/>
                </a:lnTo>
                <a:cubicBezTo>
                  <a:pt x="2703870" y="1160207"/>
                  <a:pt x="2633880" y="1163907"/>
                  <a:pt x="2566219" y="1150375"/>
                </a:cubicBezTo>
                <a:cubicBezTo>
                  <a:pt x="2528960" y="1142923"/>
                  <a:pt x="2469112" y="1100384"/>
                  <a:pt x="2433483" y="1076633"/>
                </a:cubicBezTo>
                <a:cubicBezTo>
                  <a:pt x="2418735" y="1056968"/>
                  <a:pt x="2405773" y="1035827"/>
                  <a:pt x="2389238" y="1017639"/>
                </a:cubicBezTo>
                <a:cubicBezTo>
                  <a:pt x="2356501" y="981628"/>
                  <a:pt x="2312996" y="954893"/>
                  <a:pt x="2286000" y="914400"/>
                </a:cubicBezTo>
                <a:lnTo>
                  <a:pt x="2227006" y="825910"/>
                </a:lnTo>
                <a:cubicBezTo>
                  <a:pt x="2217174" y="811162"/>
                  <a:pt x="2212257" y="791497"/>
                  <a:pt x="2197509" y="781665"/>
                </a:cubicBezTo>
                <a:lnTo>
                  <a:pt x="2153264" y="752168"/>
                </a:lnTo>
                <a:cubicBezTo>
                  <a:pt x="2141697" y="729035"/>
                  <a:pt x="2115115" y="669774"/>
                  <a:pt x="2094270" y="648929"/>
                </a:cubicBezTo>
                <a:cubicBezTo>
                  <a:pt x="2081736" y="636395"/>
                  <a:pt x="2063642" y="630780"/>
                  <a:pt x="2050025" y="619433"/>
                </a:cubicBezTo>
                <a:cubicBezTo>
                  <a:pt x="2034002" y="606080"/>
                  <a:pt x="2026517" y="577429"/>
                  <a:pt x="2005780" y="575187"/>
                </a:cubicBezTo>
                <a:cubicBezTo>
                  <a:pt x="1839528" y="557214"/>
                  <a:pt x="1671538" y="562898"/>
                  <a:pt x="1504335" y="560439"/>
                </a:cubicBezTo>
                <a:lnTo>
                  <a:pt x="0" y="545691"/>
                </a:lnTo>
              </a:path>
            </a:pathLst>
          </a:custGeom>
          <a:noFill/>
          <a:ln w="88900" cap="sq" cmpd="sng" algn="ctr">
            <a:solidFill>
              <a:srgbClr val="C00000">
                <a:alpha val="63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/>
          <a:lstStyle/>
          <a:p>
            <a:pPr>
              <a:defRPr/>
            </a:pPr>
            <a:endParaRPr lang="ru-RU"/>
          </a:p>
        </p:txBody>
      </p:sp>
      <p:sp>
        <p:nvSpPr>
          <p:cNvPr id="112" name="TextBox 111"/>
          <p:cNvSpPr txBox="1"/>
          <p:nvPr/>
        </p:nvSpPr>
        <p:spPr>
          <a:xfrm>
            <a:off x="6946900" y="5988051"/>
            <a:ext cx="1754188" cy="461963"/>
          </a:xfrm>
          <a:prstGeom prst="rect">
            <a:avLst/>
          </a:prstGeom>
          <a:noFill/>
        </p:spPr>
        <p:txBody>
          <a:bodyPr lIns="91434" tIns="45717" rIns="91434" bIns="45717"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FF0000"/>
                </a:solidFill>
              </a:rPr>
              <a:t>максимум</a:t>
            </a:r>
          </a:p>
        </p:txBody>
      </p:sp>
      <p:sp>
        <p:nvSpPr>
          <p:cNvPr id="19565" name="Номер слайда 113"/>
          <p:cNvSpPr>
            <a:spLocks noGrp="1"/>
          </p:cNvSpPr>
          <p:nvPr>
            <p:ph type="sldNum" sz="quarter" idx="12"/>
          </p:nvPr>
        </p:nvSpPr>
        <p:spPr>
          <a:xfrm>
            <a:off x="8172450" y="6248400"/>
            <a:ext cx="74295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9" tIns="46035" rIns="92069" bIns="46035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02" indent="-285732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2927" indent="-228586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098" indent="-228586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268" indent="-228586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439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610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8780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5952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B592311-B118-461A-8962-98C28211E800}" type="slidenum">
              <a:rPr lang="ru-RU" sz="1400">
                <a:solidFill>
                  <a:schemeClr val="hlink"/>
                </a:solidFill>
              </a:rPr>
              <a:pPr eaLnBrk="1" hangingPunct="1"/>
              <a:t>21</a:t>
            </a:fld>
            <a:r>
              <a:rPr lang="ru-RU" sz="1400">
                <a:solidFill>
                  <a:schemeClr val="hlink"/>
                </a:solidFill>
              </a:rPr>
              <a:t>/</a:t>
            </a:r>
            <a:r>
              <a:rPr lang="ru-RU" sz="1200">
                <a:solidFill>
                  <a:schemeClr val="hlink"/>
                </a:solidFill>
              </a:rPr>
              <a:t>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3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9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06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3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9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6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1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7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3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8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4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0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6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1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 nodeType="clickPar">
                      <p:stCondLst>
                        <p:cond delay="indefinite"/>
                      </p:stCondLst>
                      <p:childTnLst>
                        <p:par>
                          <p:cTn id="2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4" grpId="0"/>
      <p:bldP spid="105" grpId="0"/>
      <p:bldP spid="106" grpId="0"/>
      <p:bldP spid="108" grpId="0"/>
      <p:bldP spid="109" grpId="0"/>
      <p:bldP spid="1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76226" y="273050"/>
            <a:ext cx="8639175" cy="1143000"/>
          </a:xfrm>
        </p:spPr>
        <p:txBody>
          <a:bodyPr lIns="92069" tIns="46035" rIns="92069" bIns="46035">
            <a:normAutofit fontScale="90000"/>
          </a:bodyPr>
          <a:lstStyle/>
          <a:p>
            <a:pPr eaLnBrk="1" hangingPunct="1">
              <a:defRPr/>
            </a:pPr>
            <a:r>
              <a:rPr lang="ru-RU" sz="4000"/>
              <a:t>Алгоритм решения задач динамического программирования </a:t>
            </a:r>
          </a:p>
        </p:txBody>
      </p:sp>
      <p:sp>
        <p:nvSpPr>
          <p:cNvPr id="6" name="Восьмиугольник 5"/>
          <p:cNvSpPr/>
          <p:nvPr/>
        </p:nvSpPr>
        <p:spPr bwMode="auto">
          <a:xfrm>
            <a:off x="1262064" y="3554413"/>
            <a:ext cx="579437" cy="579437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/>
          <a:lstStyle/>
          <a:p>
            <a:pPr>
              <a:defRPr/>
            </a:pPr>
            <a:r>
              <a:rPr lang="ru-RU" dirty="0"/>
              <a:t>0</a:t>
            </a:r>
          </a:p>
        </p:txBody>
      </p:sp>
      <p:sp>
        <p:nvSpPr>
          <p:cNvPr id="7" name="Восьмиугольник 6"/>
          <p:cNvSpPr/>
          <p:nvPr/>
        </p:nvSpPr>
        <p:spPr bwMode="auto">
          <a:xfrm>
            <a:off x="8048625" y="3554413"/>
            <a:ext cx="579438" cy="579437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/>
          <a:lstStyle/>
          <a:p>
            <a:pPr algn="ctr">
              <a:defRPr/>
            </a:pPr>
            <a:r>
              <a:rPr lang="ru-RU" dirty="0"/>
              <a:t>18</a:t>
            </a:r>
          </a:p>
        </p:txBody>
      </p:sp>
      <p:sp>
        <p:nvSpPr>
          <p:cNvPr id="8" name="Восьмиугольник 7"/>
          <p:cNvSpPr/>
          <p:nvPr/>
        </p:nvSpPr>
        <p:spPr bwMode="auto">
          <a:xfrm>
            <a:off x="2576513" y="2589214"/>
            <a:ext cx="295275" cy="295275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1</a:t>
            </a:r>
          </a:p>
        </p:txBody>
      </p:sp>
      <p:sp>
        <p:nvSpPr>
          <p:cNvPr id="9" name="Восьмиугольник 8"/>
          <p:cNvSpPr/>
          <p:nvPr/>
        </p:nvSpPr>
        <p:spPr bwMode="auto">
          <a:xfrm>
            <a:off x="2601914" y="3786188"/>
            <a:ext cx="295275" cy="296862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2</a:t>
            </a:r>
          </a:p>
        </p:txBody>
      </p:sp>
      <p:sp>
        <p:nvSpPr>
          <p:cNvPr id="10" name="Восьмиугольник 9"/>
          <p:cNvSpPr/>
          <p:nvPr/>
        </p:nvSpPr>
        <p:spPr bwMode="auto">
          <a:xfrm>
            <a:off x="2601914" y="5087938"/>
            <a:ext cx="295275" cy="295275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3</a:t>
            </a:r>
          </a:p>
        </p:txBody>
      </p:sp>
      <p:sp>
        <p:nvSpPr>
          <p:cNvPr id="11" name="Восьмиугольник 10"/>
          <p:cNvSpPr/>
          <p:nvPr/>
        </p:nvSpPr>
        <p:spPr bwMode="auto">
          <a:xfrm>
            <a:off x="4224338" y="1919289"/>
            <a:ext cx="296862" cy="295275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5</a:t>
            </a:r>
          </a:p>
        </p:txBody>
      </p:sp>
      <p:sp>
        <p:nvSpPr>
          <p:cNvPr id="12" name="Восьмиугольник 11"/>
          <p:cNvSpPr/>
          <p:nvPr/>
        </p:nvSpPr>
        <p:spPr bwMode="auto">
          <a:xfrm>
            <a:off x="4249738" y="4418014"/>
            <a:ext cx="296862" cy="295275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7</a:t>
            </a:r>
          </a:p>
        </p:txBody>
      </p:sp>
      <p:sp>
        <p:nvSpPr>
          <p:cNvPr id="13" name="Восьмиугольник 12"/>
          <p:cNvSpPr/>
          <p:nvPr/>
        </p:nvSpPr>
        <p:spPr bwMode="auto">
          <a:xfrm>
            <a:off x="4224338" y="3219451"/>
            <a:ext cx="296862" cy="296863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6</a:t>
            </a:r>
          </a:p>
        </p:txBody>
      </p:sp>
      <p:sp>
        <p:nvSpPr>
          <p:cNvPr id="14" name="Восьмиугольник 13"/>
          <p:cNvSpPr/>
          <p:nvPr/>
        </p:nvSpPr>
        <p:spPr bwMode="auto">
          <a:xfrm>
            <a:off x="4249738" y="5718175"/>
            <a:ext cx="296862" cy="296863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8</a:t>
            </a:r>
          </a:p>
        </p:txBody>
      </p:sp>
      <p:sp>
        <p:nvSpPr>
          <p:cNvPr id="15" name="Восьмиугольник 14"/>
          <p:cNvSpPr/>
          <p:nvPr/>
        </p:nvSpPr>
        <p:spPr bwMode="auto">
          <a:xfrm>
            <a:off x="5461001" y="1866900"/>
            <a:ext cx="295275" cy="296863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10</a:t>
            </a:r>
          </a:p>
        </p:txBody>
      </p:sp>
      <p:sp>
        <p:nvSpPr>
          <p:cNvPr id="16" name="Восьмиугольник 15"/>
          <p:cNvSpPr/>
          <p:nvPr/>
        </p:nvSpPr>
        <p:spPr bwMode="auto">
          <a:xfrm>
            <a:off x="5486401" y="4365626"/>
            <a:ext cx="296863" cy="296863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12</a:t>
            </a:r>
          </a:p>
        </p:txBody>
      </p:sp>
      <p:sp>
        <p:nvSpPr>
          <p:cNvPr id="17" name="Восьмиугольник 16"/>
          <p:cNvSpPr/>
          <p:nvPr/>
        </p:nvSpPr>
        <p:spPr bwMode="auto">
          <a:xfrm>
            <a:off x="5461001" y="3259138"/>
            <a:ext cx="295275" cy="295275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11</a:t>
            </a:r>
          </a:p>
        </p:txBody>
      </p:sp>
      <p:sp>
        <p:nvSpPr>
          <p:cNvPr id="18" name="Восьмиугольник 17"/>
          <p:cNvSpPr/>
          <p:nvPr/>
        </p:nvSpPr>
        <p:spPr bwMode="auto">
          <a:xfrm>
            <a:off x="5486401" y="5756276"/>
            <a:ext cx="296863" cy="296863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13</a:t>
            </a:r>
          </a:p>
        </p:txBody>
      </p:sp>
      <p:sp>
        <p:nvSpPr>
          <p:cNvPr id="19" name="Восьмиугольник 18"/>
          <p:cNvSpPr/>
          <p:nvPr/>
        </p:nvSpPr>
        <p:spPr bwMode="auto">
          <a:xfrm>
            <a:off x="3451226" y="3798888"/>
            <a:ext cx="296863" cy="296862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4</a:t>
            </a:r>
          </a:p>
        </p:txBody>
      </p:sp>
      <p:sp>
        <p:nvSpPr>
          <p:cNvPr id="20" name="Восьмиугольник 19"/>
          <p:cNvSpPr/>
          <p:nvPr/>
        </p:nvSpPr>
        <p:spPr bwMode="auto">
          <a:xfrm>
            <a:off x="6761163" y="2768600"/>
            <a:ext cx="296862" cy="296863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14</a:t>
            </a:r>
          </a:p>
        </p:txBody>
      </p:sp>
      <p:sp>
        <p:nvSpPr>
          <p:cNvPr id="21" name="Восьмиугольник 20"/>
          <p:cNvSpPr/>
          <p:nvPr/>
        </p:nvSpPr>
        <p:spPr bwMode="auto">
          <a:xfrm>
            <a:off x="6786563" y="3967163"/>
            <a:ext cx="296862" cy="295275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15</a:t>
            </a:r>
          </a:p>
        </p:txBody>
      </p:sp>
      <p:sp>
        <p:nvSpPr>
          <p:cNvPr id="22" name="Восьмиугольник 21"/>
          <p:cNvSpPr/>
          <p:nvPr/>
        </p:nvSpPr>
        <p:spPr bwMode="auto">
          <a:xfrm>
            <a:off x="6786563" y="5267326"/>
            <a:ext cx="296862" cy="296863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16</a:t>
            </a:r>
          </a:p>
        </p:txBody>
      </p:sp>
      <p:sp>
        <p:nvSpPr>
          <p:cNvPr id="23" name="Восьмиугольник 22"/>
          <p:cNvSpPr/>
          <p:nvPr/>
        </p:nvSpPr>
        <p:spPr bwMode="auto">
          <a:xfrm>
            <a:off x="4894263" y="2589214"/>
            <a:ext cx="295275" cy="295275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9</a:t>
            </a:r>
          </a:p>
        </p:txBody>
      </p:sp>
      <p:sp>
        <p:nvSpPr>
          <p:cNvPr id="24" name="Восьмиугольник 23"/>
          <p:cNvSpPr/>
          <p:nvPr/>
        </p:nvSpPr>
        <p:spPr bwMode="auto">
          <a:xfrm>
            <a:off x="7469188" y="4494213"/>
            <a:ext cx="296862" cy="296862"/>
          </a:xfrm>
          <a:prstGeom prst="octag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 anchor="ctr"/>
          <a:lstStyle/>
          <a:p>
            <a:pPr algn="ctr">
              <a:defRPr/>
            </a:pPr>
            <a:r>
              <a:rPr lang="ru-RU" sz="1200" dirty="0"/>
              <a:t>17</a:t>
            </a:r>
          </a:p>
        </p:txBody>
      </p:sp>
      <p:cxnSp>
        <p:nvCxnSpPr>
          <p:cNvPr id="25" name="Прямая со стрелкой 24"/>
          <p:cNvCxnSpPr>
            <a:cxnSpLocks noChangeShapeType="1"/>
            <a:stCxn id="6" idx="2"/>
            <a:endCxn id="8" idx="2"/>
          </p:cNvCxnSpPr>
          <p:nvPr/>
        </p:nvCxnSpPr>
        <p:spPr bwMode="auto">
          <a:xfrm rot="5400000" flipH="1" flipV="1">
            <a:off x="1746251" y="2724151"/>
            <a:ext cx="755650" cy="90487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Прямая со стрелкой 25"/>
          <p:cNvCxnSpPr>
            <a:cxnSpLocks noChangeShapeType="1"/>
            <a:stCxn id="6" idx="2"/>
            <a:endCxn id="9" idx="2"/>
          </p:cNvCxnSpPr>
          <p:nvPr/>
        </p:nvCxnSpPr>
        <p:spPr bwMode="auto">
          <a:xfrm>
            <a:off x="1841501" y="3963988"/>
            <a:ext cx="760413" cy="3175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Прямая со стрелкой 26"/>
          <p:cNvCxnSpPr>
            <a:cxnSpLocks noChangeShapeType="1"/>
            <a:stCxn id="6" idx="2"/>
            <a:endCxn id="10" idx="2"/>
          </p:cNvCxnSpPr>
          <p:nvPr/>
        </p:nvCxnSpPr>
        <p:spPr bwMode="auto">
          <a:xfrm rot="16200000" flipH="1">
            <a:off x="1616870" y="4188620"/>
            <a:ext cx="1039813" cy="93027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Прямая со стрелкой 27"/>
          <p:cNvCxnSpPr>
            <a:cxnSpLocks noChangeShapeType="1"/>
            <a:stCxn id="8" idx="2"/>
            <a:endCxn id="11" idx="2"/>
          </p:cNvCxnSpPr>
          <p:nvPr/>
        </p:nvCxnSpPr>
        <p:spPr bwMode="auto">
          <a:xfrm flipV="1">
            <a:off x="2871788" y="2128838"/>
            <a:ext cx="1352550" cy="5461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Прямая со стрелкой 28"/>
          <p:cNvCxnSpPr>
            <a:cxnSpLocks noChangeShapeType="1"/>
            <a:stCxn id="8" idx="2"/>
            <a:endCxn id="13" idx="2"/>
          </p:cNvCxnSpPr>
          <p:nvPr/>
        </p:nvCxnSpPr>
        <p:spPr bwMode="auto">
          <a:xfrm>
            <a:off x="2871788" y="2798763"/>
            <a:ext cx="1352550" cy="5080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Прямая со стрелкой 29"/>
          <p:cNvCxnSpPr>
            <a:cxnSpLocks noChangeShapeType="1"/>
            <a:stCxn id="9" idx="2"/>
            <a:endCxn id="19" idx="2"/>
          </p:cNvCxnSpPr>
          <p:nvPr/>
        </p:nvCxnSpPr>
        <p:spPr bwMode="auto">
          <a:xfrm>
            <a:off x="2897189" y="3995738"/>
            <a:ext cx="554037" cy="127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Прямая со стрелкой 30"/>
          <p:cNvCxnSpPr>
            <a:cxnSpLocks noChangeShapeType="1"/>
            <a:stCxn id="8" idx="2"/>
            <a:endCxn id="19" idx="2"/>
          </p:cNvCxnSpPr>
          <p:nvPr/>
        </p:nvCxnSpPr>
        <p:spPr bwMode="auto">
          <a:xfrm rot="16200000" flipH="1">
            <a:off x="2704307" y="2964656"/>
            <a:ext cx="914400" cy="754063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Прямая со стрелкой 31"/>
          <p:cNvCxnSpPr>
            <a:cxnSpLocks noChangeShapeType="1"/>
            <a:stCxn id="10" idx="2"/>
            <a:endCxn id="14" idx="2"/>
          </p:cNvCxnSpPr>
          <p:nvPr/>
        </p:nvCxnSpPr>
        <p:spPr bwMode="auto">
          <a:xfrm>
            <a:off x="2897188" y="5295901"/>
            <a:ext cx="1352550" cy="509588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Прямая со стрелкой 32"/>
          <p:cNvCxnSpPr>
            <a:cxnSpLocks noChangeShapeType="1"/>
            <a:stCxn id="10" idx="2"/>
            <a:endCxn id="12" idx="2"/>
          </p:cNvCxnSpPr>
          <p:nvPr/>
        </p:nvCxnSpPr>
        <p:spPr bwMode="auto">
          <a:xfrm flipV="1">
            <a:off x="2897188" y="4627563"/>
            <a:ext cx="1352550" cy="5461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Прямая со стрелкой 33"/>
          <p:cNvCxnSpPr>
            <a:cxnSpLocks noChangeShapeType="1"/>
            <a:stCxn id="19" idx="2"/>
            <a:endCxn id="12" idx="2"/>
          </p:cNvCxnSpPr>
          <p:nvPr/>
        </p:nvCxnSpPr>
        <p:spPr bwMode="auto">
          <a:xfrm>
            <a:off x="3748089" y="4008439"/>
            <a:ext cx="588962" cy="40957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Прямая со стрелкой 34"/>
          <p:cNvCxnSpPr>
            <a:cxnSpLocks noChangeShapeType="1"/>
            <a:stCxn id="11" idx="2"/>
            <a:endCxn id="15" idx="2"/>
          </p:cNvCxnSpPr>
          <p:nvPr/>
        </p:nvCxnSpPr>
        <p:spPr bwMode="auto">
          <a:xfrm flipV="1">
            <a:off x="4521200" y="1954213"/>
            <a:ext cx="939800" cy="508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Прямая со стрелкой 35"/>
          <p:cNvCxnSpPr>
            <a:cxnSpLocks noChangeShapeType="1"/>
            <a:stCxn id="11" idx="2"/>
            <a:endCxn id="23" idx="2"/>
          </p:cNvCxnSpPr>
          <p:nvPr/>
        </p:nvCxnSpPr>
        <p:spPr bwMode="auto">
          <a:xfrm>
            <a:off x="4521200" y="2128839"/>
            <a:ext cx="458788" cy="46037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Прямая со стрелкой 36"/>
          <p:cNvCxnSpPr>
            <a:cxnSpLocks noChangeShapeType="1"/>
            <a:stCxn id="13" idx="2"/>
            <a:endCxn id="23" idx="2"/>
          </p:cNvCxnSpPr>
          <p:nvPr/>
        </p:nvCxnSpPr>
        <p:spPr bwMode="auto">
          <a:xfrm rot="5400000" flipH="1" flipV="1">
            <a:off x="4453732" y="2778919"/>
            <a:ext cx="420687" cy="46037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Прямая со стрелкой 37"/>
          <p:cNvCxnSpPr>
            <a:cxnSpLocks noChangeShapeType="1"/>
            <a:stCxn id="13" idx="2"/>
            <a:endCxn id="17" idx="2"/>
          </p:cNvCxnSpPr>
          <p:nvPr/>
        </p:nvCxnSpPr>
        <p:spPr bwMode="auto">
          <a:xfrm>
            <a:off x="4521200" y="3306763"/>
            <a:ext cx="939800" cy="381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Прямая со стрелкой 38"/>
          <p:cNvCxnSpPr>
            <a:cxnSpLocks noChangeShapeType="1"/>
            <a:stCxn id="13" idx="2"/>
            <a:endCxn id="16" idx="2"/>
          </p:cNvCxnSpPr>
          <p:nvPr/>
        </p:nvCxnSpPr>
        <p:spPr bwMode="auto">
          <a:xfrm>
            <a:off x="4521201" y="3429001"/>
            <a:ext cx="1052513" cy="93662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Прямая со стрелкой 39"/>
          <p:cNvCxnSpPr>
            <a:cxnSpLocks noChangeShapeType="1"/>
            <a:stCxn id="12" idx="2"/>
            <a:endCxn id="16" idx="2"/>
          </p:cNvCxnSpPr>
          <p:nvPr/>
        </p:nvCxnSpPr>
        <p:spPr bwMode="auto">
          <a:xfrm flipV="1">
            <a:off x="4546600" y="4575176"/>
            <a:ext cx="939800" cy="52388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Прямая со стрелкой 40"/>
          <p:cNvCxnSpPr>
            <a:cxnSpLocks noChangeShapeType="1"/>
            <a:stCxn id="14" idx="2"/>
            <a:endCxn id="18" idx="2"/>
          </p:cNvCxnSpPr>
          <p:nvPr/>
        </p:nvCxnSpPr>
        <p:spPr bwMode="auto">
          <a:xfrm>
            <a:off x="4546600" y="5927725"/>
            <a:ext cx="939800" cy="381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Прямая со стрелкой 41"/>
          <p:cNvCxnSpPr>
            <a:cxnSpLocks noChangeShapeType="1"/>
            <a:stCxn id="14" idx="2"/>
            <a:endCxn id="16" idx="2"/>
          </p:cNvCxnSpPr>
          <p:nvPr/>
        </p:nvCxnSpPr>
        <p:spPr bwMode="auto">
          <a:xfrm flipV="1">
            <a:off x="4546601" y="4662488"/>
            <a:ext cx="1027113" cy="11430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Прямая со стрелкой 42"/>
          <p:cNvCxnSpPr>
            <a:cxnSpLocks noChangeShapeType="1"/>
            <a:stCxn id="12" idx="2"/>
            <a:endCxn id="17" idx="2"/>
          </p:cNvCxnSpPr>
          <p:nvPr/>
        </p:nvCxnSpPr>
        <p:spPr bwMode="auto">
          <a:xfrm flipV="1">
            <a:off x="4546600" y="3467101"/>
            <a:ext cx="914400" cy="1036638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Прямая со стрелкой 43"/>
          <p:cNvCxnSpPr>
            <a:cxnSpLocks noChangeShapeType="1"/>
            <a:stCxn id="23" idx="2"/>
            <a:endCxn id="20" idx="2"/>
          </p:cNvCxnSpPr>
          <p:nvPr/>
        </p:nvCxnSpPr>
        <p:spPr bwMode="auto">
          <a:xfrm>
            <a:off x="5189539" y="2798764"/>
            <a:ext cx="1571625" cy="179387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Прямая со стрелкой 44"/>
          <p:cNvCxnSpPr>
            <a:cxnSpLocks noChangeShapeType="1"/>
            <a:stCxn id="15" idx="2"/>
            <a:endCxn id="20" idx="2"/>
          </p:cNvCxnSpPr>
          <p:nvPr/>
        </p:nvCxnSpPr>
        <p:spPr bwMode="auto">
          <a:xfrm>
            <a:off x="5756275" y="2076451"/>
            <a:ext cx="1004888" cy="779463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Прямая со стрелкой 45"/>
          <p:cNvCxnSpPr>
            <a:cxnSpLocks noChangeShapeType="1"/>
            <a:stCxn id="23" idx="2"/>
            <a:endCxn id="15" idx="2"/>
          </p:cNvCxnSpPr>
          <p:nvPr/>
        </p:nvCxnSpPr>
        <p:spPr bwMode="auto">
          <a:xfrm flipV="1">
            <a:off x="5189539" y="2163764"/>
            <a:ext cx="357187" cy="51117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 стрелкой 46"/>
          <p:cNvCxnSpPr>
            <a:cxnSpLocks noChangeShapeType="1"/>
            <a:stCxn id="17" idx="2"/>
            <a:endCxn id="21" idx="2"/>
          </p:cNvCxnSpPr>
          <p:nvPr/>
        </p:nvCxnSpPr>
        <p:spPr bwMode="auto">
          <a:xfrm>
            <a:off x="5756275" y="3467100"/>
            <a:ext cx="1030288" cy="585788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Прямая со стрелкой 47"/>
          <p:cNvCxnSpPr>
            <a:cxnSpLocks noChangeShapeType="1"/>
            <a:stCxn id="16" idx="2"/>
            <a:endCxn id="21" idx="2"/>
          </p:cNvCxnSpPr>
          <p:nvPr/>
        </p:nvCxnSpPr>
        <p:spPr bwMode="auto">
          <a:xfrm flipV="1">
            <a:off x="5783263" y="4176714"/>
            <a:ext cx="1003300" cy="27622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Прямая со стрелкой 48"/>
          <p:cNvCxnSpPr>
            <a:cxnSpLocks noChangeShapeType="1"/>
            <a:stCxn id="18" idx="2"/>
            <a:endCxn id="22" idx="2"/>
          </p:cNvCxnSpPr>
          <p:nvPr/>
        </p:nvCxnSpPr>
        <p:spPr bwMode="auto">
          <a:xfrm flipV="1">
            <a:off x="5783263" y="5476875"/>
            <a:ext cx="1003300" cy="366713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Прямая со стрелкой 49"/>
          <p:cNvCxnSpPr>
            <a:cxnSpLocks noChangeShapeType="1"/>
            <a:stCxn id="18" idx="2"/>
            <a:endCxn id="21" idx="2"/>
          </p:cNvCxnSpPr>
          <p:nvPr/>
        </p:nvCxnSpPr>
        <p:spPr bwMode="auto">
          <a:xfrm rot="5400000" flipH="1" flipV="1">
            <a:off x="5537995" y="4420395"/>
            <a:ext cx="1493837" cy="117792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Прямая со стрелкой 50"/>
          <p:cNvCxnSpPr>
            <a:cxnSpLocks noChangeShapeType="1"/>
            <a:stCxn id="17" idx="2"/>
            <a:endCxn id="22" idx="2"/>
          </p:cNvCxnSpPr>
          <p:nvPr/>
        </p:nvCxnSpPr>
        <p:spPr bwMode="auto">
          <a:xfrm rot="16200000" flipH="1">
            <a:off x="5328445" y="3896520"/>
            <a:ext cx="1800225" cy="1116013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Прямая со стрелкой 51"/>
          <p:cNvCxnSpPr>
            <a:cxnSpLocks noChangeShapeType="1"/>
            <a:stCxn id="20" idx="2"/>
            <a:endCxn id="7" idx="2"/>
          </p:cNvCxnSpPr>
          <p:nvPr/>
        </p:nvCxnSpPr>
        <p:spPr bwMode="auto">
          <a:xfrm>
            <a:off x="7058025" y="2978151"/>
            <a:ext cx="1160463" cy="576263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 стрелкой 52"/>
          <p:cNvCxnSpPr>
            <a:cxnSpLocks noChangeShapeType="1"/>
            <a:stCxn id="21" idx="2"/>
            <a:endCxn id="24" idx="2"/>
          </p:cNvCxnSpPr>
          <p:nvPr/>
        </p:nvCxnSpPr>
        <p:spPr bwMode="auto">
          <a:xfrm>
            <a:off x="7083426" y="4176713"/>
            <a:ext cx="473075" cy="3175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Прямая со стрелкой 53"/>
          <p:cNvCxnSpPr>
            <a:cxnSpLocks noChangeShapeType="1"/>
            <a:stCxn id="22" idx="2"/>
            <a:endCxn id="24" idx="2"/>
          </p:cNvCxnSpPr>
          <p:nvPr/>
        </p:nvCxnSpPr>
        <p:spPr bwMode="auto">
          <a:xfrm flipV="1">
            <a:off x="7083426" y="4791076"/>
            <a:ext cx="473075" cy="563563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Прямая со стрелкой 54"/>
          <p:cNvCxnSpPr>
            <a:cxnSpLocks noChangeShapeType="1"/>
            <a:stCxn id="24" idx="2"/>
            <a:endCxn id="7" idx="2"/>
          </p:cNvCxnSpPr>
          <p:nvPr/>
        </p:nvCxnSpPr>
        <p:spPr bwMode="auto">
          <a:xfrm flipV="1">
            <a:off x="7766050" y="4133851"/>
            <a:ext cx="452438" cy="44767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Прямая со стрелкой 55"/>
          <p:cNvCxnSpPr>
            <a:cxnSpLocks noChangeShapeType="1"/>
            <a:stCxn id="23" idx="2"/>
            <a:endCxn id="7" idx="2"/>
          </p:cNvCxnSpPr>
          <p:nvPr/>
        </p:nvCxnSpPr>
        <p:spPr bwMode="auto">
          <a:xfrm>
            <a:off x="5189538" y="2798763"/>
            <a:ext cx="2859087" cy="925512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" name="TextBox 56"/>
          <p:cNvSpPr txBox="1"/>
          <p:nvPr/>
        </p:nvSpPr>
        <p:spPr>
          <a:xfrm>
            <a:off x="1854201" y="2859089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3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294064" y="2049464"/>
            <a:ext cx="282575" cy="307975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</a:rPr>
              <a:t>8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2085976" y="3592514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5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987676" y="3619501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4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135189" y="4427539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049589" y="4775201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7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128964" y="3168651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606801" y="2884489"/>
            <a:ext cx="379413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12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694114" y="5419726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7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789488" y="5021264"/>
            <a:ext cx="280987" cy="306387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6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940176" y="3954463"/>
            <a:ext cx="282575" cy="306387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9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4852989" y="1701801"/>
            <a:ext cx="282575" cy="307975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</a:rPr>
              <a:t>1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4659314" y="2101850"/>
            <a:ext cx="282575" cy="306388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</a:rPr>
              <a:t>1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5148264" y="2217738"/>
            <a:ext cx="282575" cy="306387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</a:rPr>
              <a:t>4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5908676" y="2565401"/>
            <a:ext cx="282575" cy="307975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</a:rPr>
              <a:t>2</a:t>
            </a:r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6127751" y="2165351"/>
            <a:ext cx="379413" cy="307975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</a:rPr>
              <a:t>16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4352926" y="2768601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881564" y="3090864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7</a:t>
            </a:r>
          </a:p>
        </p:txBody>
      </p:sp>
      <p:cxnSp>
        <p:nvCxnSpPr>
          <p:cNvPr id="75" name="Прямая со стрелкой 74"/>
          <p:cNvCxnSpPr>
            <a:cxnSpLocks noChangeShapeType="1"/>
            <a:stCxn id="9" idx="2"/>
            <a:endCxn id="14" idx="2"/>
          </p:cNvCxnSpPr>
          <p:nvPr/>
        </p:nvCxnSpPr>
        <p:spPr bwMode="auto">
          <a:xfrm rot="16200000" flipH="1">
            <a:off x="2756695" y="4137820"/>
            <a:ext cx="1635125" cy="1525587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" name="TextBox 75"/>
          <p:cNvSpPr txBox="1"/>
          <p:nvPr/>
        </p:nvSpPr>
        <p:spPr>
          <a:xfrm>
            <a:off x="3232151" y="4456114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9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854575" y="4340226"/>
            <a:ext cx="381000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10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738689" y="3476626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8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572001" y="3967164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5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768976" y="4146551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5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937251" y="3451226"/>
            <a:ext cx="379413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11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7170738" y="3260726"/>
            <a:ext cx="379412" cy="307975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</a:rPr>
              <a:t>12</a:t>
            </a:r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7427914" y="2976564"/>
            <a:ext cx="282575" cy="307975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</a:rPr>
              <a:t>9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7208839" y="4084639"/>
            <a:ext cx="282575" cy="307975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</a:rPr>
              <a:t>3</a:t>
            </a:r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7724776" y="4084639"/>
            <a:ext cx="282575" cy="307975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</a:rPr>
              <a:t>8</a:t>
            </a:r>
            <a:endParaRPr lang="ru-RU" dirty="0"/>
          </a:p>
        </p:txBody>
      </p:sp>
      <p:sp>
        <p:nvSpPr>
          <p:cNvPr id="86" name="TextBox 85"/>
          <p:cNvSpPr txBox="1"/>
          <p:nvPr/>
        </p:nvSpPr>
        <p:spPr>
          <a:xfrm>
            <a:off x="4994276" y="5703888"/>
            <a:ext cx="282575" cy="306387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4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845176" y="5006976"/>
            <a:ext cx="347663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-2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167439" y="5381626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107239" y="4827589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4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220789" y="3330576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592389" y="4835526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576514" y="3536951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243388" y="5426075"/>
            <a:ext cx="381000" cy="306388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562226" y="2343151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462339" y="3552826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4243388" y="4157663"/>
            <a:ext cx="381000" cy="306387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125914" y="2947989"/>
            <a:ext cx="379412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422900" y="4127501"/>
            <a:ext cx="381000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408613" y="5484814"/>
            <a:ext cx="381000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422900" y="3021014"/>
            <a:ext cx="381000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751638" y="3729039"/>
            <a:ext cx="379412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226176" y="4364039"/>
            <a:ext cx="282575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/>
              <a:t>4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6691313" y="4983164"/>
            <a:ext cx="381000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399338" y="4230689"/>
            <a:ext cx="381000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214813" y="1649414"/>
            <a:ext cx="379412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833938" y="2328863"/>
            <a:ext cx="379412" cy="306387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5408613" y="1620839"/>
            <a:ext cx="381000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721476" y="2535239"/>
            <a:ext cx="381000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8123238" y="3271839"/>
            <a:ext cx="379412" cy="307975"/>
          </a:xfrm>
          <a:prstGeom prst="rect">
            <a:avLst/>
          </a:prstGeom>
          <a:noFill/>
        </p:spPr>
        <p:txBody>
          <a:bodyPr wrap="none" lIns="91434" tIns="45717" rIns="91434" bIns="45717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</a:rPr>
              <a:t>23</a:t>
            </a:r>
          </a:p>
        </p:txBody>
      </p:sp>
      <p:sp>
        <p:nvSpPr>
          <p:cNvPr id="110" name="Полилиния 109"/>
          <p:cNvSpPr/>
          <p:nvPr/>
        </p:nvSpPr>
        <p:spPr bwMode="auto">
          <a:xfrm>
            <a:off x="1474788" y="1990725"/>
            <a:ext cx="6794500" cy="1739900"/>
          </a:xfrm>
          <a:custGeom>
            <a:avLst/>
            <a:gdLst>
              <a:gd name="connsiteX0" fmla="*/ 6769509 w 6794576"/>
              <a:gd name="connsiteY0" fmla="*/ 1710813 h 1740310"/>
              <a:gd name="connsiteX1" fmla="*/ 6681019 w 6794576"/>
              <a:gd name="connsiteY1" fmla="*/ 1637071 h 1740310"/>
              <a:gd name="connsiteX2" fmla="*/ 6636774 w 6794576"/>
              <a:gd name="connsiteY2" fmla="*/ 1607574 h 1740310"/>
              <a:gd name="connsiteX3" fmla="*/ 6563032 w 6794576"/>
              <a:gd name="connsiteY3" fmla="*/ 1548581 h 1740310"/>
              <a:gd name="connsiteX4" fmla="*/ 6518787 w 6794576"/>
              <a:gd name="connsiteY4" fmla="*/ 1533833 h 1740310"/>
              <a:gd name="connsiteX5" fmla="*/ 6430296 w 6794576"/>
              <a:gd name="connsiteY5" fmla="*/ 1460091 h 1740310"/>
              <a:gd name="connsiteX6" fmla="*/ 6386051 w 6794576"/>
              <a:gd name="connsiteY6" fmla="*/ 1430594 h 1740310"/>
              <a:gd name="connsiteX7" fmla="*/ 6356555 w 6794576"/>
              <a:gd name="connsiteY7" fmla="*/ 1386349 h 1740310"/>
              <a:gd name="connsiteX8" fmla="*/ 6223819 w 6794576"/>
              <a:gd name="connsiteY8" fmla="*/ 1327355 h 1740310"/>
              <a:gd name="connsiteX9" fmla="*/ 6150077 w 6794576"/>
              <a:gd name="connsiteY9" fmla="*/ 1297858 h 1740310"/>
              <a:gd name="connsiteX10" fmla="*/ 6105832 w 6794576"/>
              <a:gd name="connsiteY10" fmla="*/ 1283110 h 1740310"/>
              <a:gd name="connsiteX11" fmla="*/ 6061587 w 6794576"/>
              <a:gd name="connsiteY11" fmla="*/ 1238865 h 1740310"/>
              <a:gd name="connsiteX12" fmla="*/ 5943600 w 6794576"/>
              <a:gd name="connsiteY12" fmla="*/ 1194620 h 1740310"/>
              <a:gd name="connsiteX13" fmla="*/ 5899355 w 6794576"/>
              <a:gd name="connsiteY13" fmla="*/ 1165123 h 1740310"/>
              <a:gd name="connsiteX14" fmla="*/ 5840361 w 6794576"/>
              <a:gd name="connsiteY14" fmla="*/ 1120878 h 1740310"/>
              <a:gd name="connsiteX15" fmla="*/ 5781367 w 6794576"/>
              <a:gd name="connsiteY15" fmla="*/ 1091381 h 1740310"/>
              <a:gd name="connsiteX16" fmla="*/ 5737122 w 6794576"/>
              <a:gd name="connsiteY16" fmla="*/ 1047136 h 1740310"/>
              <a:gd name="connsiteX17" fmla="*/ 5678129 w 6794576"/>
              <a:gd name="connsiteY17" fmla="*/ 1017639 h 1740310"/>
              <a:gd name="connsiteX18" fmla="*/ 5560142 w 6794576"/>
              <a:gd name="connsiteY18" fmla="*/ 943897 h 1740310"/>
              <a:gd name="connsiteX19" fmla="*/ 5515896 w 6794576"/>
              <a:gd name="connsiteY19" fmla="*/ 914400 h 1740310"/>
              <a:gd name="connsiteX20" fmla="*/ 4601496 w 6794576"/>
              <a:gd name="connsiteY20" fmla="*/ 899652 h 1740310"/>
              <a:gd name="connsiteX21" fmla="*/ 4527755 w 6794576"/>
              <a:gd name="connsiteY21" fmla="*/ 884903 h 1740310"/>
              <a:gd name="connsiteX22" fmla="*/ 4483509 w 6794576"/>
              <a:gd name="connsiteY22" fmla="*/ 870155 h 1740310"/>
              <a:gd name="connsiteX23" fmla="*/ 4380271 w 6794576"/>
              <a:gd name="connsiteY23" fmla="*/ 855407 h 1740310"/>
              <a:gd name="connsiteX24" fmla="*/ 4306529 w 6794576"/>
              <a:gd name="connsiteY24" fmla="*/ 840658 h 1740310"/>
              <a:gd name="connsiteX25" fmla="*/ 4247535 w 6794576"/>
              <a:gd name="connsiteY25" fmla="*/ 825910 h 1740310"/>
              <a:gd name="connsiteX26" fmla="*/ 4203290 w 6794576"/>
              <a:gd name="connsiteY26" fmla="*/ 811162 h 1740310"/>
              <a:gd name="connsiteX27" fmla="*/ 4041058 w 6794576"/>
              <a:gd name="connsiteY27" fmla="*/ 781665 h 1740310"/>
              <a:gd name="connsiteX28" fmla="*/ 3937819 w 6794576"/>
              <a:gd name="connsiteY28" fmla="*/ 752168 h 1740310"/>
              <a:gd name="connsiteX29" fmla="*/ 3849329 w 6794576"/>
              <a:gd name="connsiteY29" fmla="*/ 722671 h 1740310"/>
              <a:gd name="connsiteX30" fmla="*/ 3775587 w 6794576"/>
              <a:gd name="connsiteY30" fmla="*/ 707923 h 1740310"/>
              <a:gd name="connsiteX31" fmla="*/ 3657600 w 6794576"/>
              <a:gd name="connsiteY31" fmla="*/ 693174 h 1740310"/>
              <a:gd name="connsiteX32" fmla="*/ 3598606 w 6794576"/>
              <a:gd name="connsiteY32" fmla="*/ 678426 h 1740310"/>
              <a:gd name="connsiteX33" fmla="*/ 3554361 w 6794576"/>
              <a:gd name="connsiteY33" fmla="*/ 634181 h 1740310"/>
              <a:gd name="connsiteX34" fmla="*/ 3510116 w 6794576"/>
              <a:gd name="connsiteY34" fmla="*/ 604684 h 1740310"/>
              <a:gd name="connsiteX35" fmla="*/ 3421626 w 6794576"/>
              <a:gd name="connsiteY35" fmla="*/ 516194 h 1740310"/>
              <a:gd name="connsiteX36" fmla="*/ 3377380 w 6794576"/>
              <a:gd name="connsiteY36" fmla="*/ 471949 h 1740310"/>
              <a:gd name="connsiteX37" fmla="*/ 3347884 w 6794576"/>
              <a:gd name="connsiteY37" fmla="*/ 427703 h 1740310"/>
              <a:gd name="connsiteX38" fmla="*/ 3303638 w 6794576"/>
              <a:gd name="connsiteY38" fmla="*/ 398207 h 1740310"/>
              <a:gd name="connsiteX39" fmla="*/ 3215148 w 6794576"/>
              <a:gd name="connsiteY39" fmla="*/ 294968 h 1740310"/>
              <a:gd name="connsiteX40" fmla="*/ 3111909 w 6794576"/>
              <a:gd name="connsiteY40" fmla="*/ 176981 h 1740310"/>
              <a:gd name="connsiteX41" fmla="*/ 3067664 w 6794576"/>
              <a:gd name="connsiteY41" fmla="*/ 117987 h 1740310"/>
              <a:gd name="connsiteX42" fmla="*/ 3023419 w 6794576"/>
              <a:gd name="connsiteY42" fmla="*/ 88491 h 1740310"/>
              <a:gd name="connsiteX43" fmla="*/ 2993922 w 6794576"/>
              <a:gd name="connsiteY43" fmla="*/ 44245 h 1740310"/>
              <a:gd name="connsiteX44" fmla="*/ 2890684 w 6794576"/>
              <a:gd name="connsiteY44" fmla="*/ 0 h 1740310"/>
              <a:gd name="connsiteX45" fmla="*/ 2698955 w 6794576"/>
              <a:gd name="connsiteY45" fmla="*/ 14749 h 1740310"/>
              <a:gd name="connsiteX46" fmla="*/ 2610464 w 6794576"/>
              <a:gd name="connsiteY46" fmla="*/ 58994 h 1740310"/>
              <a:gd name="connsiteX47" fmla="*/ 2492477 w 6794576"/>
              <a:gd name="connsiteY47" fmla="*/ 88491 h 1740310"/>
              <a:gd name="connsiteX48" fmla="*/ 2403987 w 6794576"/>
              <a:gd name="connsiteY48" fmla="*/ 117987 h 1740310"/>
              <a:gd name="connsiteX49" fmla="*/ 2359742 w 6794576"/>
              <a:gd name="connsiteY49" fmla="*/ 132736 h 1740310"/>
              <a:gd name="connsiteX50" fmla="*/ 2286000 w 6794576"/>
              <a:gd name="connsiteY50" fmla="*/ 176981 h 1740310"/>
              <a:gd name="connsiteX51" fmla="*/ 2168013 w 6794576"/>
              <a:gd name="connsiteY51" fmla="*/ 235974 h 1740310"/>
              <a:gd name="connsiteX52" fmla="*/ 2079522 w 6794576"/>
              <a:gd name="connsiteY52" fmla="*/ 294968 h 1740310"/>
              <a:gd name="connsiteX53" fmla="*/ 1991032 w 6794576"/>
              <a:gd name="connsiteY53" fmla="*/ 324465 h 1740310"/>
              <a:gd name="connsiteX54" fmla="*/ 1946787 w 6794576"/>
              <a:gd name="connsiteY54" fmla="*/ 339213 h 1740310"/>
              <a:gd name="connsiteX55" fmla="*/ 1843548 w 6794576"/>
              <a:gd name="connsiteY55" fmla="*/ 398207 h 1740310"/>
              <a:gd name="connsiteX56" fmla="*/ 1799303 w 6794576"/>
              <a:gd name="connsiteY56" fmla="*/ 427703 h 1740310"/>
              <a:gd name="connsiteX57" fmla="*/ 1637071 w 6794576"/>
              <a:gd name="connsiteY57" fmla="*/ 442452 h 1740310"/>
              <a:gd name="connsiteX58" fmla="*/ 1578077 w 6794576"/>
              <a:gd name="connsiteY58" fmla="*/ 457200 h 1740310"/>
              <a:gd name="connsiteX59" fmla="*/ 1504335 w 6794576"/>
              <a:gd name="connsiteY59" fmla="*/ 471949 h 1740310"/>
              <a:gd name="connsiteX60" fmla="*/ 1445342 w 6794576"/>
              <a:gd name="connsiteY60" fmla="*/ 501445 h 1740310"/>
              <a:gd name="connsiteX61" fmla="*/ 1386348 w 6794576"/>
              <a:gd name="connsiteY61" fmla="*/ 516194 h 1740310"/>
              <a:gd name="connsiteX62" fmla="*/ 1297858 w 6794576"/>
              <a:gd name="connsiteY62" fmla="*/ 545691 h 1740310"/>
              <a:gd name="connsiteX63" fmla="*/ 1165122 w 6794576"/>
              <a:gd name="connsiteY63" fmla="*/ 693174 h 1740310"/>
              <a:gd name="connsiteX64" fmla="*/ 1106129 w 6794576"/>
              <a:gd name="connsiteY64" fmla="*/ 737420 h 1740310"/>
              <a:gd name="connsiteX65" fmla="*/ 1002890 w 6794576"/>
              <a:gd name="connsiteY65" fmla="*/ 840658 h 1740310"/>
              <a:gd name="connsiteX66" fmla="*/ 929148 w 6794576"/>
              <a:gd name="connsiteY66" fmla="*/ 914400 h 1740310"/>
              <a:gd name="connsiteX67" fmla="*/ 825909 w 6794576"/>
              <a:gd name="connsiteY67" fmla="*/ 973394 h 1740310"/>
              <a:gd name="connsiteX68" fmla="*/ 722671 w 6794576"/>
              <a:gd name="connsiteY68" fmla="*/ 1032387 h 1740310"/>
              <a:gd name="connsiteX69" fmla="*/ 663677 w 6794576"/>
              <a:gd name="connsiteY69" fmla="*/ 1047136 h 1740310"/>
              <a:gd name="connsiteX70" fmla="*/ 560438 w 6794576"/>
              <a:gd name="connsiteY70" fmla="*/ 1120878 h 1740310"/>
              <a:gd name="connsiteX71" fmla="*/ 501445 w 6794576"/>
              <a:gd name="connsiteY71" fmla="*/ 1150374 h 1740310"/>
              <a:gd name="connsiteX72" fmla="*/ 457200 w 6794576"/>
              <a:gd name="connsiteY72" fmla="*/ 1165123 h 1740310"/>
              <a:gd name="connsiteX73" fmla="*/ 368709 w 6794576"/>
              <a:gd name="connsiteY73" fmla="*/ 1209368 h 1740310"/>
              <a:gd name="connsiteX74" fmla="*/ 324464 w 6794576"/>
              <a:gd name="connsiteY74" fmla="*/ 1253613 h 1740310"/>
              <a:gd name="connsiteX75" fmla="*/ 280219 w 6794576"/>
              <a:gd name="connsiteY75" fmla="*/ 1312607 h 1740310"/>
              <a:gd name="connsiteX76" fmla="*/ 221226 w 6794576"/>
              <a:gd name="connsiteY76" fmla="*/ 1356852 h 1740310"/>
              <a:gd name="connsiteX77" fmla="*/ 176980 w 6794576"/>
              <a:gd name="connsiteY77" fmla="*/ 1401097 h 1740310"/>
              <a:gd name="connsiteX78" fmla="*/ 88490 w 6794576"/>
              <a:gd name="connsiteY78" fmla="*/ 1592826 h 1740310"/>
              <a:gd name="connsiteX79" fmla="*/ 58993 w 6794576"/>
              <a:gd name="connsiteY79" fmla="*/ 1637071 h 1740310"/>
              <a:gd name="connsiteX80" fmla="*/ 14748 w 6794576"/>
              <a:gd name="connsiteY80" fmla="*/ 1666568 h 1740310"/>
              <a:gd name="connsiteX81" fmla="*/ 0 w 6794576"/>
              <a:gd name="connsiteY81" fmla="*/ 1740310 h 1740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6794576" h="1740310">
                <a:moveTo>
                  <a:pt x="6769509" y="1710813"/>
                </a:moveTo>
                <a:cubicBezTo>
                  <a:pt x="6659657" y="1637577"/>
                  <a:pt x="6794576" y="1731703"/>
                  <a:pt x="6681019" y="1637071"/>
                </a:cubicBezTo>
                <a:cubicBezTo>
                  <a:pt x="6667402" y="1625723"/>
                  <a:pt x="6650954" y="1618209"/>
                  <a:pt x="6636774" y="1607574"/>
                </a:cubicBezTo>
                <a:cubicBezTo>
                  <a:pt x="6611591" y="1588687"/>
                  <a:pt x="6589726" y="1565264"/>
                  <a:pt x="6563032" y="1548581"/>
                </a:cubicBezTo>
                <a:cubicBezTo>
                  <a:pt x="6549849" y="1540342"/>
                  <a:pt x="6533535" y="1538749"/>
                  <a:pt x="6518787" y="1533833"/>
                </a:cubicBezTo>
                <a:cubicBezTo>
                  <a:pt x="6408935" y="1460598"/>
                  <a:pt x="6543854" y="1554722"/>
                  <a:pt x="6430296" y="1460091"/>
                </a:cubicBezTo>
                <a:cubicBezTo>
                  <a:pt x="6416679" y="1448744"/>
                  <a:pt x="6400799" y="1440426"/>
                  <a:pt x="6386051" y="1430594"/>
                </a:cubicBezTo>
                <a:cubicBezTo>
                  <a:pt x="6376219" y="1415846"/>
                  <a:pt x="6370013" y="1397884"/>
                  <a:pt x="6356555" y="1386349"/>
                </a:cubicBezTo>
                <a:cubicBezTo>
                  <a:pt x="6290633" y="1329844"/>
                  <a:pt x="6292803" y="1350349"/>
                  <a:pt x="6223819" y="1327355"/>
                </a:cubicBezTo>
                <a:cubicBezTo>
                  <a:pt x="6198703" y="1318983"/>
                  <a:pt x="6174866" y="1307154"/>
                  <a:pt x="6150077" y="1297858"/>
                </a:cubicBezTo>
                <a:cubicBezTo>
                  <a:pt x="6135521" y="1292399"/>
                  <a:pt x="6120580" y="1288026"/>
                  <a:pt x="6105832" y="1283110"/>
                </a:cubicBezTo>
                <a:cubicBezTo>
                  <a:pt x="6091084" y="1268362"/>
                  <a:pt x="6079274" y="1249919"/>
                  <a:pt x="6061587" y="1238865"/>
                </a:cubicBezTo>
                <a:cubicBezTo>
                  <a:pt x="6041430" y="1226267"/>
                  <a:pt x="5973019" y="1204426"/>
                  <a:pt x="5943600" y="1194620"/>
                </a:cubicBezTo>
                <a:cubicBezTo>
                  <a:pt x="5928852" y="1184788"/>
                  <a:pt x="5913779" y="1175426"/>
                  <a:pt x="5899355" y="1165123"/>
                </a:cubicBezTo>
                <a:cubicBezTo>
                  <a:pt x="5879353" y="1150836"/>
                  <a:pt x="5861205" y="1133906"/>
                  <a:pt x="5840361" y="1120878"/>
                </a:cubicBezTo>
                <a:cubicBezTo>
                  <a:pt x="5821717" y="1109226"/>
                  <a:pt x="5799258" y="1104160"/>
                  <a:pt x="5781367" y="1091381"/>
                </a:cubicBezTo>
                <a:cubicBezTo>
                  <a:pt x="5764395" y="1079258"/>
                  <a:pt x="5754094" y="1059259"/>
                  <a:pt x="5737122" y="1047136"/>
                </a:cubicBezTo>
                <a:cubicBezTo>
                  <a:pt x="5719232" y="1034357"/>
                  <a:pt x="5696019" y="1030418"/>
                  <a:pt x="5678129" y="1017639"/>
                </a:cubicBezTo>
                <a:cubicBezTo>
                  <a:pt x="5496985" y="888249"/>
                  <a:pt x="5803255" y="1065453"/>
                  <a:pt x="5560142" y="943897"/>
                </a:cubicBezTo>
                <a:cubicBezTo>
                  <a:pt x="5544288" y="935970"/>
                  <a:pt x="5533603" y="915217"/>
                  <a:pt x="5515896" y="914400"/>
                </a:cubicBezTo>
                <a:cubicBezTo>
                  <a:pt x="5211381" y="900346"/>
                  <a:pt x="4906296" y="904568"/>
                  <a:pt x="4601496" y="899652"/>
                </a:cubicBezTo>
                <a:cubicBezTo>
                  <a:pt x="4576916" y="894736"/>
                  <a:pt x="4552074" y="890983"/>
                  <a:pt x="4527755" y="884903"/>
                </a:cubicBezTo>
                <a:cubicBezTo>
                  <a:pt x="4512673" y="881132"/>
                  <a:pt x="4498754" y="873204"/>
                  <a:pt x="4483509" y="870155"/>
                </a:cubicBezTo>
                <a:cubicBezTo>
                  <a:pt x="4449422" y="863338"/>
                  <a:pt x="4414560" y="861122"/>
                  <a:pt x="4380271" y="855407"/>
                </a:cubicBezTo>
                <a:cubicBezTo>
                  <a:pt x="4355545" y="851286"/>
                  <a:pt x="4331000" y="846096"/>
                  <a:pt x="4306529" y="840658"/>
                </a:cubicBezTo>
                <a:cubicBezTo>
                  <a:pt x="4286742" y="836261"/>
                  <a:pt x="4267025" y="831478"/>
                  <a:pt x="4247535" y="825910"/>
                </a:cubicBezTo>
                <a:cubicBezTo>
                  <a:pt x="4232587" y="821639"/>
                  <a:pt x="4218372" y="814933"/>
                  <a:pt x="4203290" y="811162"/>
                </a:cubicBezTo>
                <a:cubicBezTo>
                  <a:pt x="4162052" y="800852"/>
                  <a:pt x="4080520" y="788242"/>
                  <a:pt x="4041058" y="781665"/>
                </a:cubicBezTo>
                <a:cubicBezTo>
                  <a:pt x="3892393" y="732108"/>
                  <a:pt x="4122970" y="807713"/>
                  <a:pt x="3937819" y="752168"/>
                </a:cubicBezTo>
                <a:cubicBezTo>
                  <a:pt x="3908038" y="743234"/>
                  <a:pt x="3879817" y="728769"/>
                  <a:pt x="3849329" y="722671"/>
                </a:cubicBezTo>
                <a:cubicBezTo>
                  <a:pt x="3824748" y="717755"/>
                  <a:pt x="3800363" y="711735"/>
                  <a:pt x="3775587" y="707923"/>
                </a:cubicBezTo>
                <a:cubicBezTo>
                  <a:pt x="3736413" y="701896"/>
                  <a:pt x="3696696" y="699690"/>
                  <a:pt x="3657600" y="693174"/>
                </a:cubicBezTo>
                <a:cubicBezTo>
                  <a:pt x="3637606" y="689842"/>
                  <a:pt x="3618271" y="683342"/>
                  <a:pt x="3598606" y="678426"/>
                </a:cubicBezTo>
                <a:cubicBezTo>
                  <a:pt x="3583858" y="663678"/>
                  <a:pt x="3570384" y="647534"/>
                  <a:pt x="3554361" y="634181"/>
                </a:cubicBezTo>
                <a:cubicBezTo>
                  <a:pt x="3540744" y="622833"/>
                  <a:pt x="3523364" y="616460"/>
                  <a:pt x="3510116" y="604684"/>
                </a:cubicBezTo>
                <a:cubicBezTo>
                  <a:pt x="3478938" y="576970"/>
                  <a:pt x="3451123" y="545691"/>
                  <a:pt x="3421626" y="516194"/>
                </a:cubicBezTo>
                <a:cubicBezTo>
                  <a:pt x="3406877" y="501446"/>
                  <a:pt x="3388949" y="489304"/>
                  <a:pt x="3377380" y="471949"/>
                </a:cubicBezTo>
                <a:cubicBezTo>
                  <a:pt x="3367548" y="457200"/>
                  <a:pt x="3360418" y="440237"/>
                  <a:pt x="3347884" y="427703"/>
                </a:cubicBezTo>
                <a:cubicBezTo>
                  <a:pt x="3335350" y="415169"/>
                  <a:pt x="3318387" y="408039"/>
                  <a:pt x="3303638" y="398207"/>
                </a:cubicBezTo>
                <a:cubicBezTo>
                  <a:pt x="3233795" y="258517"/>
                  <a:pt x="3324549" y="418044"/>
                  <a:pt x="3215148" y="294968"/>
                </a:cubicBezTo>
                <a:cubicBezTo>
                  <a:pt x="3090010" y="154188"/>
                  <a:pt x="3213809" y="244913"/>
                  <a:pt x="3111909" y="176981"/>
                </a:cubicBezTo>
                <a:cubicBezTo>
                  <a:pt x="3097161" y="157316"/>
                  <a:pt x="3085045" y="135368"/>
                  <a:pt x="3067664" y="117987"/>
                </a:cubicBezTo>
                <a:cubicBezTo>
                  <a:pt x="3055130" y="105453"/>
                  <a:pt x="3035953" y="101025"/>
                  <a:pt x="3023419" y="88491"/>
                </a:cubicBezTo>
                <a:cubicBezTo>
                  <a:pt x="3010885" y="75957"/>
                  <a:pt x="3007539" y="55593"/>
                  <a:pt x="2993922" y="44245"/>
                </a:cubicBezTo>
                <a:cubicBezTo>
                  <a:pt x="2969626" y="23998"/>
                  <a:pt x="2921419" y="10245"/>
                  <a:pt x="2890684" y="0"/>
                </a:cubicBezTo>
                <a:cubicBezTo>
                  <a:pt x="2826774" y="4916"/>
                  <a:pt x="2762559" y="6799"/>
                  <a:pt x="2698955" y="14749"/>
                </a:cubicBezTo>
                <a:cubicBezTo>
                  <a:pt x="2627512" y="23679"/>
                  <a:pt x="2679480" y="33897"/>
                  <a:pt x="2610464" y="58994"/>
                </a:cubicBezTo>
                <a:cubicBezTo>
                  <a:pt x="2572365" y="72848"/>
                  <a:pt x="2530936" y="75672"/>
                  <a:pt x="2492477" y="88491"/>
                </a:cubicBezTo>
                <a:lnTo>
                  <a:pt x="2403987" y="117987"/>
                </a:lnTo>
                <a:cubicBezTo>
                  <a:pt x="2389239" y="122903"/>
                  <a:pt x="2373073" y="124738"/>
                  <a:pt x="2359742" y="132736"/>
                </a:cubicBezTo>
                <a:cubicBezTo>
                  <a:pt x="2335161" y="147484"/>
                  <a:pt x="2311239" y="163391"/>
                  <a:pt x="2286000" y="176981"/>
                </a:cubicBezTo>
                <a:cubicBezTo>
                  <a:pt x="2247285" y="197828"/>
                  <a:pt x="2204599" y="211583"/>
                  <a:pt x="2168013" y="235974"/>
                </a:cubicBezTo>
                <a:cubicBezTo>
                  <a:pt x="2138516" y="255639"/>
                  <a:pt x="2113154" y="283757"/>
                  <a:pt x="2079522" y="294968"/>
                </a:cubicBezTo>
                <a:lnTo>
                  <a:pt x="1991032" y="324465"/>
                </a:lnTo>
                <a:lnTo>
                  <a:pt x="1946787" y="339213"/>
                </a:lnTo>
                <a:cubicBezTo>
                  <a:pt x="1804141" y="446196"/>
                  <a:pt x="1956152" y="341905"/>
                  <a:pt x="1843548" y="398207"/>
                </a:cubicBezTo>
                <a:cubicBezTo>
                  <a:pt x="1827694" y="406134"/>
                  <a:pt x="1816635" y="423989"/>
                  <a:pt x="1799303" y="427703"/>
                </a:cubicBezTo>
                <a:cubicBezTo>
                  <a:pt x="1746208" y="439080"/>
                  <a:pt x="1691148" y="437536"/>
                  <a:pt x="1637071" y="442452"/>
                </a:cubicBezTo>
                <a:cubicBezTo>
                  <a:pt x="1617406" y="447368"/>
                  <a:pt x="1597864" y="452803"/>
                  <a:pt x="1578077" y="457200"/>
                </a:cubicBezTo>
                <a:cubicBezTo>
                  <a:pt x="1553606" y="462638"/>
                  <a:pt x="1528116" y="464022"/>
                  <a:pt x="1504335" y="471949"/>
                </a:cubicBezTo>
                <a:cubicBezTo>
                  <a:pt x="1483478" y="478901"/>
                  <a:pt x="1465928" y="493725"/>
                  <a:pt x="1445342" y="501445"/>
                </a:cubicBezTo>
                <a:cubicBezTo>
                  <a:pt x="1426363" y="508562"/>
                  <a:pt x="1405763" y="510369"/>
                  <a:pt x="1386348" y="516194"/>
                </a:cubicBezTo>
                <a:cubicBezTo>
                  <a:pt x="1356567" y="525128"/>
                  <a:pt x="1297858" y="545691"/>
                  <a:pt x="1297858" y="545691"/>
                </a:cubicBezTo>
                <a:cubicBezTo>
                  <a:pt x="1255318" y="602410"/>
                  <a:pt x="1225624" y="647796"/>
                  <a:pt x="1165122" y="693174"/>
                </a:cubicBezTo>
                <a:cubicBezTo>
                  <a:pt x="1145458" y="707923"/>
                  <a:pt x="1122459" y="719048"/>
                  <a:pt x="1106129" y="737420"/>
                </a:cubicBezTo>
                <a:cubicBezTo>
                  <a:pt x="1006485" y="849520"/>
                  <a:pt x="1094811" y="810018"/>
                  <a:pt x="1002890" y="840658"/>
                </a:cubicBezTo>
                <a:cubicBezTo>
                  <a:pt x="884903" y="919317"/>
                  <a:pt x="1027471" y="816077"/>
                  <a:pt x="929148" y="914400"/>
                </a:cubicBezTo>
                <a:cubicBezTo>
                  <a:pt x="905192" y="938356"/>
                  <a:pt x="852901" y="957970"/>
                  <a:pt x="825909" y="973394"/>
                </a:cubicBezTo>
                <a:cubicBezTo>
                  <a:pt x="771447" y="1004515"/>
                  <a:pt x="787502" y="1008076"/>
                  <a:pt x="722671" y="1032387"/>
                </a:cubicBezTo>
                <a:cubicBezTo>
                  <a:pt x="703692" y="1039504"/>
                  <a:pt x="683342" y="1042220"/>
                  <a:pt x="663677" y="1047136"/>
                </a:cubicBezTo>
                <a:cubicBezTo>
                  <a:pt x="638350" y="1066131"/>
                  <a:pt x="590633" y="1103624"/>
                  <a:pt x="560438" y="1120878"/>
                </a:cubicBezTo>
                <a:cubicBezTo>
                  <a:pt x="541349" y="1131786"/>
                  <a:pt x="521653" y="1141714"/>
                  <a:pt x="501445" y="1150374"/>
                </a:cubicBezTo>
                <a:cubicBezTo>
                  <a:pt x="487156" y="1156498"/>
                  <a:pt x="471105" y="1158170"/>
                  <a:pt x="457200" y="1165123"/>
                </a:cubicBezTo>
                <a:cubicBezTo>
                  <a:pt x="342850" y="1222299"/>
                  <a:pt x="479913" y="1172302"/>
                  <a:pt x="368709" y="1209368"/>
                </a:cubicBezTo>
                <a:cubicBezTo>
                  <a:pt x="353961" y="1224116"/>
                  <a:pt x="338038" y="1237777"/>
                  <a:pt x="324464" y="1253613"/>
                </a:cubicBezTo>
                <a:cubicBezTo>
                  <a:pt x="308467" y="1272276"/>
                  <a:pt x="297600" y="1295226"/>
                  <a:pt x="280219" y="1312607"/>
                </a:cubicBezTo>
                <a:cubicBezTo>
                  <a:pt x="262838" y="1329988"/>
                  <a:pt x="239889" y="1340855"/>
                  <a:pt x="221226" y="1356852"/>
                </a:cubicBezTo>
                <a:cubicBezTo>
                  <a:pt x="205390" y="1370426"/>
                  <a:pt x="191729" y="1386349"/>
                  <a:pt x="176980" y="1401097"/>
                </a:cubicBezTo>
                <a:cubicBezTo>
                  <a:pt x="152476" y="1462359"/>
                  <a:pt x="123910" y="1539697"/>
                  <a:pt x="88490" y="1592826"/>
                </a:cubicBezTo>
                <a:cubicBezTo>
                  <a:pt x="78658" y="1607574"/>
                  <a:pt x="71527" y="1624537"/>
                  <a:pt x="58993" y="1637071"/>
                </a:cubicBezTo>
                <a:cubicBezTo>
                  <a:pt x="46459" y="1649605"/>
                  <a:pt x="29496" y="1656736"/>
                  <a:pt x="14748" y="1666568"/>
                </a:cubicBezTo>
                <a:lnTo>
                  <a:pt x="0" y="1740310"/>
                </a:lnTo>
              </a:path>
            </a:pathLst>
          </a:custGeom>
          <a:noFill/>
          <a:ln w="76200" cap="sq" cmpd="sng" algn="ctr">
            <a:solidFill>
              <a:srgbClr val="0070C0">
                <a:alpha val="72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1434" tIns="45717" rIns="91434" bIns="45717"/>
          <a:lstStyle/>
          <a:p>
            <a:pPr>
              <a:defRPr/>
            </a:pPr>
            <a:endParaRPr lang="ru-RU"/>
          </a:p>
        </p:txBody>
      </p:sp>
      <p:sp>
        <p:nvSpPr>
          <p:cNvPr id="111" name="TextBox 110"/>
          <p:cNvSpPr txBox="1"/>
          <p:nvPr/>
        </p:nvSpPr>
        <p:spPr>
          <a:xfrm>
            <a:off x="6946900" y="5988051"/>
            <a:ext cx="1754188" cy="461963"/>
          </a:xfrm>
          <a:prstGeom prst="rect">
            <a:avLst/>
          </a:prstGeom>
          <a:noFill/>
        </p:spPr>
        <p:txBody>
          <a:bodyPr lIns="91434" tIns="45717" rIns="91434" bIns="45717"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0070C0"/>
                </a:solidFill>
              </a:rPr>
              <a:t>минимум</a:t>
            </a:r>
          </a:p>
        </p:txBody>
      </p:sp>
      <p:sp>
        <p:nvSpPr>
          <p:cNvPr id="20589" name="Номер слайда 112"/>
          <p:cNvSpPr>
            <a:spLocks noGrp="1"/>
          </p:cNvSpPr>
          <p:nvPr>
            <p:ph type="sldNum" sz="quarter" idx="12"/>
          </p:nvPr>
        </p:nvSpPr>
        <p:spPr>
          <a:xfrm>
            <a:off x="8172450" y="6248400"/>
            <a:ext cx="74295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9" tIns="46035" rIns="92069" bIns="46035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02" indent="-285732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2927" indent="-228586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098" indent="-228586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268" indent="-228586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439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610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8780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5952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513443B-30F0-4B17-BC6F-3496F3D54771}" type="slidenum">
              <a:rPr lang="ru-RU" sz="1400">
                <a:solidFill>
                  <a:schemeClr val="hlink"/>
                </a:solidFill>
              </a:rPr>
              <a:pPr eaLnBrk="1" hangingPunct="1"/>
              <a:t>22</a:t>
            </a:fld>
            <a:r>
              <a:rPr lang="ru-RU" sz="1400">
                <a:solidFill>
                  <a:schemeClr val="hlink"/>
                </a:solidFill>
              </a:rPr>
              <a:t>/</a:t>
            </a:r>
            <a:r>
              <a:rPr lang="ru-RU" sz="1200">
                <a:solidFill>
                  <a:schemeClr val="hlink"/>
                </a:solidFill>
              </a:rPr>
              <a:t>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6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3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9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06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1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8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4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9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5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1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8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4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0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6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1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 nodeType="clickPar">
                      <p:stCondLst>
                        <p:cond delay="indefinite"/>
                      </p:stCondLst>
                      <p:childTnLst>
                        <p:par>
                          <p:cTn id="2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3" grpId="0"/>
      <p:bldP spid="104" grpId="0"/>
      <p:bldP spid="105" grpId="0"/>
      <p:bldP spid="106" grpId="0"/>
      <p:bldP spid="107" grpId="0"/>
      <p:bldP spid="108" grpId="0"/>
      <p:bldP spid="10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43000" y="206376"/>
            <a:ext cx="7772400" cy="1209675"/>
          </a:xfrm>
        </p:spPr>
        <p:txBody>
          <a:bodyPr lIns="92069" tIns="46035" rIns="92069" bIns="46035"/>
          <a:lstStyle/>
          <a:p>
            <a:pPr eaLnBrk="1" hangingPunct="1"/>
            <a:r>
              <a:rPr lang="ru-RU" sz="4000"/>
              <a:t>Экономические приложения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-488784" y="1409978"/>
          <a:ext cx="9629158" cy="4899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72450" y="6248400"/>
            <a:ext cx="74295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9" tIns="46035" rIns="92069" bIns="46035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02" indent="-285732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2927" indent="-228586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098" indent="-228586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268" indent="-228586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439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610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8780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5952" indent="-22858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45C60F5-50B8-425E-A0D1-59BA1DABB67E}" type="slidenum">
              <a:rPr lang="ru-RU" sz="1400">
                <a:solidFill>
                  <a:schemeClr val="hlink"/>
                </a:solidFill>
              </a:rPr>
              <a:pPr eaLnBrk="1" hangingPunct="1"/>
              <a:t>23</a:t>
            </a:fld>
            <a:r>
              <a:rPr lang="ru-RU" sz="1400">
                <a:solidFill>
                  <a:schemeClr val="hlink"/>
                </a:solidFill>
              </a:rPr>
              <a:t>/</a:t>
            </a:r>
            <a:r>
              <a:rPr lang="ru-RU" sz="1200">
                <a:solidFill>
                  <a:schemeClr val="hlink"/>
                </a:solidFill>
              </a:rPr>
              <a:t>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1" y="260350"/>
            <a:ext cx="8291513" cy="461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ru-RU" b="1">
                <a:effectLst/>
                <a:latin typeface="Times New Roman" pitchFamily="18" charset="0"/>
              </a:rPr>
              <a:t>Условия применения динамического программирования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03238" y="915988"/>
            <a:ext cx="8255000" cy="575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ru-RU" sz="2200">
                <a:effectLst/>
                <a:latin typeface="Times New Roman" pitchFamily="18" charset="0"/>
              </a:rPr>
              <a:t>    1. Оптимальное решение задачи выражается через оптимальное решение задач меньшей размерности, представимых в виде подзадач (подпрограмм). Улучшая решение подзадач, тем самым, улучшается решение общей задачи.</a:t>
            </a:r>
          </a:p>
          <a:p>
            <a:pPr algn="just" eaLnBrk="1" hangingPunct="1">
              <a:spcBef>
                <a:spcPct val="50000"/>
              </a:spcBef>
            </a:pPr>
            <a:r>
              <a:rPr kumimoji="1" lang="ru-RU" sz="2200">
                <a:effectLst/>
                <a:latin typeface="Times New Roman" pitchFamily="18" charset="0"/>
              </a:rPr>
              <a:t>    2. Небольшое число подзадач, что позволяет хранить решения каждой подзадачи в таблице. Уменьшение числа подзадач происходит из-за многократного их повторения(т.н. перекрывающиеся подзадачи).</a:t>
            </a:r>
          </a:p>
          <a:p>
            <a:pPr algn="just" eaLnBrk="1" hangingPunct="1">
              <a:spcBef>
                <a:spcPct val="50000"/>
              </a:spcBef>
            </a:pPr>
            <a:r>
              <a:rPr kumimoji="1" lang="ru-RU" sz="2200">
                <a:effectLst/>
                <a:latin typeface="Times New Roman" pitchFamily="18" charset="0"/>
              </a:rPr>
              <a:t>    3. Дискретность (неделимость) величин, рассматриваемых в задаче.</a:t>
            </a:r>
          </a:p>
          <a:p>
            <a:pPr algn="just" eaLnBrk="1" hangingPunct="1">
              <a:spcBef>
                <a:spcPct val="50000"/>
              </a:spcBef>
            </a:pPr>
            <a:r>
              <a:rPr kumimoji="1" lang="ru-RU" sz="2200">
                <a:effectLst/>
                <a:latin typeface="Times New Roman" pitchFamily="18" charset="0"/>
              </a:rPr>
              <a:t>    4. Один из главных критериев, когда принцип ДП дает эффект уменьшения временной сложности: если в процессе решения необходимо многократно перебирать одни и те же варианты (за счет увеличения емкостной сложности уменьшается временная сложность).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932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236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954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57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905" y="260672"/>
            <a:ext cx="8229600" cy="1143000"/>
          </a:xfrm>
        </p:spPr>
        <p:txBody>
          <a:bodyPr/>
          <a:lstStyle/>
          <a:p>
            <a:r>
              <a:rPr lang="ru-RU" sz="4400" b="1" dirty="0">
                <a:latin typeface="Arial" pitchFamily="34" charset="0"/>
                <a:cs typeface="Arial" pitchFamily="34" charset="0"/>
              </a:rPr>
              <a:t>Числа Фибоначчи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52733" y="1968690"/>
            <a:ext cx="8229600" cy="3218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Решение методом «динамического программирования» предполагает запоминание каждого числа в массиве.</a:t>
            </a:r>
          </a:p>
          <a:p>
            <a:pPr marL="0" indent="0">
              <a:buNone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Тогда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N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-е число Фибоначчи легко можно найти по следующей формуле:</a:t>
            </a:r>
          </a:p>
          <a:p>
            <a:pPr marL="0" indent="0" algn="ctr">
              <a:buNone/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F[N] = F[N-1] + F[N-2], при N &gt; 2.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60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Задача об n – битных двоичных числах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Найти количество F всех n – битных двоичных чисел, у которых в двоичной записи нет подряд идущих двух единиц. (N≤30).</a:t>
            </a:r>
          </a:p>
        </p:txBody>
      </p:sp>
    </p:spTree>
    <p:extLst>
      <p:ext uri="{BB962C8B-B14F-4D97-AF65-F5344CB8AC3E}">
        <p14:creationId xmlns:p14="http://schemas.microsoft.com/office/powerpoint/2010/main" val="113938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034751"/>
              </p:ext>
            </p:extLst>
          </p:nvPr>
        </p:nvGraphicFramePr>
        <p:xfrm>
          <a:off x="2060812" y="1582735"/>
          <a:ext cx="5783622" cy="3491992"/>
        </p:xfrm>
        <a:graphic>
          <a:graphicData uri="http://schemas.openxmlformats.org/drawingml/2006/table">
            <a:tbl>
              <a:tblPr/>
              <a:tblGrid>
                <a:gridCol w="1665027"/>
                <a:gridCol w="2619360"/>
                <a:gridCol w="1499235"/>
              </a:tblGrid>
              <a:tr h="1682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N(кол-во бит) 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Числа, удовлетворяющие условию задачи </a:t>
                      </a:r>
                      <a:endParaRPr lang="ru-RU" sz="2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F(N) </a:t>
                      </a:r>
                      <a:endParaRPr lang="ru-RU" sz="2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0,1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F(1)=2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00,01,10,</a:t>
                      </a:r>
                      <a:r>
                        <a:rPr lang="ru-RU" sz="2400" strike="sngStrike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  <a:r>
                        <a:rPr lang="ru-RU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F(2)=3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8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000,001,010,</a:t>
                      </a:r>
                      <a:r>
                        <a:rPr lang="ru-RU" sz="2400" strike="sngStrike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011</a:t>
                      </a:r>
                      <a:r>
                        <a:rPr lang="ru-RU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100,101,</a:t>
                      </a:r>
                      <a:r>
                        <a:rPr lang="ru-RU" sz="2400" strike="sngStrike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110,111</a:t>
                      </a:r>
                      <a:r>
                        <a:rPr lang="ru-RU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F(3)=5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217761" y="5388214"/>
            <a:ext cx="5493225" cy="461665"/>
          </a:xfrm>
          <a:prstGeom prst="rect">
            <a:avLst/>
          </a:prstGeom>
        </p:spPr>
        <p:txBody>
          <a:bodyPr wrap="square" lIns="91434" tIns="45717" rIns="91434" bIns="45717">
            <a:spAutoFit/>
          </a:bodyPr>
          <a:lstStyle/>
          <a:p>
            <a:r>
              <a:rPr lang="pt-BR" dirty="0"/>
              <a:t>F[N] = F[N-1] + F[N-2], при N &gt; 2.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4276" y="488666"/>
            <a:ext cx="7847461" cy="584775"/>
          </a:xfrm>
          <a:prstGeom prst="rect">
            <a:avLst/>
          </a:prstGeom>
        </p:spPr>
        <p:txBody>
          <a:bodyPr wrap="square" lIns="91434" tIns="45717" rIns="91434" bIns="45717">
            <a:spAutoFit/>
          </a:bodyPr>
          <a:lstStyle/>
          <a:p>
            <a:r>
              <a:rPr lang="ru-RU" sz="3200" dirty="0"/>
              <a:t>Задача об n – битных двоичных числах </a:t>
            </a:r>
          </a:p>
        </p:txBody>
      </p:sp>
    </p:spTree>
    <p:extLst>
      <p:ext uri="{BB962C8B-B14F-4D97-AF65-F5344CB8AC3E}">
        <p14:creationId xmlns:p14="http://schemas.microsoft.com/office/powerpoint/2010/main" val="410363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H:\sklad\off2000\PFILES\MSOFFICE\TEMPLATE\PDESIGNS\AZURE.POT</Template>
  <TotalTime>22362</TotalTime>
  <Words>1153</Words>
  <Application>Microsoft Office PowerPoint</Application>
  <PresentationFormat>Экран (4:3)</PresentationFormat>
  <Paragraphs>321</Paragraphs>
  <Slides>24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Оформление по умолчанию</vt:lpstr>
      <vt:lpstr>Тема Office</vt:lpstr>
      <vt:lpstr>Equation</vt:lpstr>
      <vt:lpstr>Динамическое программирование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Числа Фибоначчи</vt:lpstr>
      <vt:lpstr>Задача об n – битных двоичных числах </vt:lpstr>
      <vt:lpstr>Презентация PowerPoint</vt:lpstr>
      <vt:lpstr>Зайчик на лесенке </vt:lpstr>
      <vt:lpstr>Зайчик на лесенке </vt:lpstr>
      <vt:lpstr>Программа на С++</vt:lpstr>
      <vt:lpstr>Задача о фишке</vt:lpstr>
      <vt:lpstr>Задача о фишке</vt:lpstr>
      <vt:lpstr>Презентация PowerPoint</vt:lpstr>
      <vt:lpstr>Задача о черепашке</vt:lpstr>
      <vt:lpstr>Формулировка задачи динамического программирования </vt:lpstr>
      <vt:lpstr>Пример </vt:lpstr>
      <vt:lpstr>Математическая запись </vt:lpstr>
      <vt:lpstr>Принцип оптимальности Беллмана </vt:lpstr>
      <vt:lpstr>Алгоритм решения задач динамического программирования </vt:lpstr>
      <vt:lpstr>Алгоритм решения задач динамического программирования </vt:lpstr>
      <vt:lpstr>Экономические приложения</vt:lpstr>
      <vt:lpstr>Презентация PowerPoint</vt:lpstr>
    </vt:vector>
  </TitlesOfParts>
  <Company>МГЛУ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Динамическое программирование</dc:title>
  <dc:creator>Н. Светлов</dc:creator>
  <cp:lastModifiedBy>Александр</cp:lastModifiedBy>
  <cp:revision>378</cp:revision>
  <cp:lastPrinted>1601-01-01T00:00:00Z</cp:lastPrinted>
  <dcterms:created xsi:type="dcterms:W3CDTF">2005-08-31T17:48:52Z</dcterms:created>
  <dcterms:modified xsi:type="dcterms:W3CDTF">2013-04-17T20:53:57Z</dcterms:modified>
</cp:coreProperties>
</file>